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F15C3-DD20-4DD9-B42A-63CDA8EA8F99}" type="datetimeFigureOut">
              <a:rPr lang="es-MX" smtClean="0"/>
              <a:t>21/08/2019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176AC-4074-44E0-BF96-C8EB1EC1D3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5251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7A15-BCA9-4C82-A870-F419B3DA56CB}" type="datetimeFigureOut">
              <a:rPr lang="es-MX" smtClean="0"/>
              <a:t>21/08/2019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290B2E4-E6AE-4670-A15C-ED6E7334B181}" type="slidenum">
              <a:rPr lang="es-MX" smtClean="0"/>
              <a:t>‹Nº›</a:t>
            </a:fld>
            <a:endParaRPr lang="es-MX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302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7A15-BCA9-4C82-A870-F419B3DA56CB}" type="datetimeFigureOut">
              <a:rPr lang="es-MX" smtClean="0"/>
              <a:t>21/08/2019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B2E4-E6AE-4670-A15C-ED6E7334B181}" type="slidenum">
              <a:rPr lang="es-MX" smtClean="0"/>
              <a:t>‹Nº›</a:t>
            </a:fld>
            <a:endParaRPr lang="es-MX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642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7A15-BCA9-4C82-A870-F419B3DA56CB}" type="datetimeFigureOut">
              <a:rPr lang="es-MX" smtClean="0"/>
              <a:t>21/08/2019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B2E4-E6AE-4670-A15C-ED6E7334B181}" type="slidenum">
              <a:rPr lang="es-MX" smtClean="0"/>
              <a:t>‹Nº›</a:t>
            </a:fld>
            <a:endParaRPr lang="es-MX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2020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7A15-BCA9-4C82-A870-F419B3DA56CB}" type="datetimeFigureOut">
              <a:rPr lang="es-MX" smtClean="0"/>
              <a:t>21/08/2019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B2E4-E6AE-4670-A15C-ED6E7334B181}" type="slidenum">
              <a:rPr lang="es-MX" smtClean="0"/>
              <a:t>‹Nº›</a:t>
            </a:fld>
            <a:endParaRPr lang="es-MX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256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7A15-BCA9-4C82-A870-F419B3DA56CB}" type="datetimeFigureOut">
              <a:rPr lang="es-MX" smtClean="0"/>
              <a:t>21/08/2019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B2E4-E6AE-4670-A15C-ED6E7334B181}" type="slidenum">
              <a:rPr lang="es-MX" smtClean="0"/>
              <a:t>‹Nº›</a:t>
            </a:fld>
            <a:endParaRPr lang="es-MX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417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7A15-BCA9-4C82-A870-F419B3DA56CB}" type="datetimeFigureOut">
              <a:rPr lang="es-MX" smtClean="0"/>
              <a:t>21/08/2019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B2E4-E6AE-4670-A15C-ED6E7334B181}" type="slidenum">
              <a:rPr lang="es-MX" smtClean="0"/>
              <a:t>‹Nº›</a:t>
            </a:fld>
            <a:endParaRPr lang="es-MX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2285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7A15-BCA9-4C82-A870-F419B3DA56CB}" type="datetimeFigureOut">
              <a:rPr lang="es-MX" smtClean="0"/>
              <a:t>21/08/2019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B2E4-E6AE-4670-A15C-ED6E7334B18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9246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7A15-BCA9-4C82-A870-F419B3DA56CB}" type="datetimeFigureOut">
              <a:rPr lang="es-MX" smtClean="0"/>
              <a:t>21/08/2019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B2E4-E6AE-4670-A15C-ED6E7334B181}" type="slidenum">
              <a:rPr lang="es-MX" smtClean="0"/>
              <a:t>‹Nº›</a:t>
            </a:fld>
            <a:endParaRPr lang="es-MX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078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2917A15-BCA9-4C82-A870-F419B3DA56CB}" type="datetimeFigureOut">
              <a:rPr lang="es-MX" smtClean="0"/>
              <a:t>21/08/2019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B2E4-E6AE-4670-A15C-ED6E7334B181}" type="slidenum">
              <a:rPr lang="es-MX" smtClean="0"/>
              <a:t>‹Nº›</a:t>
            </a:fld>
            <a:endParaRPr lang="es-MX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357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7A15-BCA9-4C82-A870-F419B3DA56CB}" type="datetimeFigureOut">
              <a:rPr lang="es-MX" smtClean="0"/>
              <a:t>21/08/2019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B2E4-E6AE-4670-A15C-ED6E7334B181}" type="slidenum">
              <a:rPr lang="es-MX" smtClean="0"/>
              <a:t>‹Nº›</a:t>
            </a:fld>
            <a:endParaRPr lang="es-MX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09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7A15-BCA9-4C82-A870-F419B3DA56CB}" type="datetimeFigureOut">
              <a:rPr lang="es-MX" smtClean="0"/>
              <a:t>21/08/2019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B2E4-E6AE-4670-A15C-ED6E7334B181}" type="slidenum">
              <a:rPr lang="es-MX" smtClean="0"/>
              <a:t>‹Nº›</a:t>
            </a:fld>
            <a:endParaRPr lang="es-MX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53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17A15-BCA9-4C82-A870-F419B3DA56CB}" type="datetimeFigureOut">
              <a:rPr lang="es-MX" smtClean="0"/>
              <a:t>21/08/2019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290B2E4-E6AE-4670-A15C-ED6E7334B181}" type="slidenum">
              <a:rPr lang="es-MX" smtClean="0"/>
              <a:t>‹Nº›</a:t>
            </a:fld>
            <a:endParaRPr lang="es-MX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6953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2.wdp"/><Relationship Id="rId7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10" Type="http://schemas.openxmlformats.org/officeDocument/2006/relationships/image" Target="../media/image13.jpeg"/><Relationship Id="rId4" Type="http://schemas.openxmlformats.org/officeDocument/2006/relationships/image" Target="../media/image9.gif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microsoft.com/office/2007/relationships/hdphoto" Target="../media/hdphoto9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openxmlformats.org/officeDocument/2006/relationships/image" Target="../media/image2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microsoft.com/office/2007/relationships/hdphoto" Target="../media/hdphoto8.wdp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microsoft.com/office/2007/relationships/hdphoto" Target="../media/hdphoto5.wdp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microsoft.com/office/2007/relationships/hdphoto" Target="../media/hdphoto1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Línea del tiempo:</a:t>
            </a:r>
            <a:br>
              <a:rPr lang="es-MX" dirty="0"/>
            </a:br>
            <a:r>
              <a:rPr lang="es-MX" dirty="0"/>
              <a:t>Etapas de la calidad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780" y="3531203"/>
            <a:ext cx="8637072" cy="2655841"/>
          </a:xfrm>
        </p:spPr>
        <p:txBody>
          <a:bodyPr>
            <a:normAutofit lnSpcReduction="10000"/>
          </a:bodyPr>
          <a:lstStyle/>
          <a:p>
            <a:r>
              <a:rPr lang="es-MX" b="1" dirty="0"/>
              <a:t>Integrantes del equipo:</a:t>
            </a:r>
          </a:p>
          <a:p>
            <a:r>
              <a:rPr lang="es-MX" dirty="0"/>
              <a:t>Lorena Cardoza Cornelio</a:t>
            </a:r>
          </a:p>
          <a:p>
            <a:r>
              <a:rPr lang="es-MX" dirty="0"/>
              <a:t>Erick Aly Cruz Juárez</a:t>
            </a:r>
          </a:p>
          <a:p>
            <a:r>
              <a:rPr lang="es-MX" dirty="0"/>
              <a:t>Valeria Itzel Potenciano Zubieta</a:t>
            </a:r>
          </a:p>
          <a:p>
            <a:r>
              <a:rPr lang="es-MX" dirty="0"/>
              <a:t>Carlos Alberto Collado </a:t>
            </a:r>
            <a:r>
              <a:rPr lang="es-MX" dirty="0" err="1"/>
              <a:t>Gonzalez</a:t>
            </a:r>
            <a:endParaRPr lang="es-MX" dirty="0"/>
          </a:p>
          <a:p>
            <a:r>
              <a:rPr lang="es-MX" dirty="0"/>
              <a:t>Guadalupe </a:t>
            </a:r>
            <a:r>
              <a:rPr lang="es-MX" dirty="0" err="1"/>
              <a:t>Cristhel</a:t>
            </a:r>
            <a:r>
              <a:rPr lang="es-MX" dirty="0"/>
              <a:t> Jiménez Hernández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8745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echa izquierda 1"/>
          <p:cNvSpPr/>
          <p:nvPr/>
        </p:nvSpPr>
        <p:spPr>
          <a:xfrm>
            <a:off x="306974" y="2529161"/>
            <a:ext cx="11534504" cy="445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CuadroTexto 2"/>
          <p:cNvSpPr txBox="1"/>
          <p:nvPr/>
        </p:nvSpPr>
        <p:spPr>
          <a:xfrm>
            <a:off x="757646" y="754282"/>
            <a:ext cx="23251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Antes de la etapa de inspección, la calidad de diseño se obtiene con mayor facilidad, era sencillo lograr calidad de conformancia y satisfacción del consumidor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553097" y="78256"/>
            <a:ext cx="1658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Etapa de inspección </a:t>
            </a:r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4362993" y="900208"/>
            <a:ext cx="19595" cy="49320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219302" y="2567421"/>
            <a:ext cx="1031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1800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169375" y="1396855"/>
            <a:ext cx="24166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Se caracterizo por la detección y solución de los problemas generados por la falta de uniformidad del producto 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983223" y="2559970"/>
            <a:ext cx="130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1920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75358" y="1174913"/>
            <a:ext cx="25407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Durante todo la década de 1920 se limito a contar y detectar la mala calidad  </a:t>
            </a:r>
          </a:p>
        </p:txBody>
      </p:sp>
      <p:cxnSp>
        <p:nvCxnSpPr>
          <p:cNvPr id="13" name="Conector recto de flecha 12"/>
          <p:cNvCxnSpPr>
            <a:stCxn id="10" idx="2"/>
          </p:cNvCxnSpPr>
          <p:nvPr/>
        </p:nvCxnSpPr>
        <p:spPr>
          <a:xfrm flipH="1">
            <a:off x="7345720" y="1913577"/>
            <a:ext cx="1" cy="6215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10326188" y="2567421"/>
            <a:ext cx="901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1922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8933955" y="763742"/>
            <a:ext cx="317159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La inspección por estándares se refino aun mas y fue clave en la línea de ensamble de Henry Ford y en el sistema administrativo propuesto por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Federick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W. Taylor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Radford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lecha derecha 16"/>
          <p:cNvSpPr/>
          <p:nvPr/>
        </p:nvSpPr>
        <p:spPr>
          <a:xfrm>
            <a:off x="306974" y="5389380"/>
            <a:ext cx="11632477" cy="4441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CuadroTexto 17"/>
          <p:cNvSpPr txBox="1"/>
          <p:nvPr/>
        </p:nvSpPr>
        <p:spPr>
          <a:xfrm>
            <a:off x="146955" y="3449814"/>
            <a:ext cx="2254563" cy="1035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/>
              <a:t>Etapa del control estadístico de la calidad </a:t>
            </a:r>
          </a:p>
        </p:txBody>
      </p:sp>
      <p:cxnSp>
        <p:nvCxnSpPr>
          <p:cNvPr id="20" name="Conector recto de flecha 19"/>
          <p:cNvCxnSpPr>
            <a:cxnSpLocks/>
          </p:cNvCxnSpPr>
          <p:nvPr/>
        </p:nvCxnSpPr>
        <p:spPr>
          <a:xfrm flipH="1">
            <a:off x="1370098" y="4419571"/>
            <a:ext cx="1" cy="74782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/>
          <p:cNvSpPr txBox="1"/>
          <p:nvPr/>
        </p:nvSpPr>
        <p:spPr>
          <a:xfrm>
            <a:off x="3582486" y="5426783"/>
            <a:ext cx="829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1931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2832185" y="3330589"/>
            <a:ext cx="24190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Walter A.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shewhart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, dio un fundamento científico a la calidad mediante la publicación del libro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economic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control of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manufactured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6150972" y="5405739"/>
            <a:ext cx="283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Segunda guerra mundial 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6146073" y="3715765"/>
            <a:ext cx="23480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El gobierno de estados unidos promovió la aplicación del control estadístico en la industria</a:t>
            </a:r>
          </a:p>
        </p:txBody>
      </p:sp>
      <p:cxnSp>
        <p:nvCxnSpPr>
          <p:cNvPr id="27" name="Conector recto de flecha 26"/>
          <p:cNvCxnSpPr>
            <a:cxnSpLocks/>
          </p:cNvCxnSpPr>
          <p:nvPr/>
        </p:nvCxnSpPr>
        <p:spPr>
          <a:xfrm>
            <a:off x="7324996" y="4715584"/>
            <a:ext cx="0" cy="7111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>
            <a:stCxn id="23" idx="2"/>
          </p:cNvCxnSpPr>
          <p:nvPr/>
        </p:nvCxnSpPr>
        <p:spPr>
          <a:xfrm>
            <a:off x="4041726" y="4715584"/>
            <a:ext cx="0" cy="66073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/>
          <p:cNvSpPr txBox="1"/>
          <p:nvPr/>
        </p:nvSpPr>
        <p:spPr>
          <a:xfrm>
            <a:off x="8957856" y="3327239"/>
            <a:ext cx="30871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810 organizaciones enviaron representantes al curso sobre control estadístico de cálida, impartido por la office of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33" name="Conector recto de flecha 32"/>
          <p:cNvCxnSpPr/>
          <p:nvPr/>
        </p:nvCxnSpPr>
        <p:spPr>
          <a:xfrm>
            <a:off x="10567850" y="4641558"/>
            <a:ext cx="0" cy="62588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>
            <a:cxnSpLocks/>
          </p:cNvCxnSpPr>
          <p:nvPr/>
        </p:nvCxnSpPr>
        <p:spPr>
          <a:xfrm>
            <a:off x="10576462" y="1996529"/>
            <a:ext cx="0" cy="56987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Resultado de imagen para inspeccion png">
            <a:extLst>
              <a:ext uri="{FF2B5EF4-FFF2-40B4-BE49-F238E27FC236}">
                <a16:creationId xmlns:a16="http://schemas.microsoft.com/office/drawing/2014/main" id="{536CFEBA-5794-4CF1-AF3C-AE6F31860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805" y="38013"/>
            <a:ext cx="736626" cy="73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para mala calidad">
            <a:extLst>
              <a:ext uri="{FF2B5EF4-FFF2-40B4-BE49-F238E27FC236}">
                <a16:creationId xmlns:a16="http://schemas.microsoft.com/office/drawing/2014/main" id="{758A4B46-16BA-4C98-AC58-E6DE9656E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11" b="99000" l="889" r="98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232" y="165005"/>
            <a:ext cx="943728" cy="94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para henry ford">
            <a:extLst>
              <a:ext uri="{FF2B5EF4-FFF2-40B4-BE49-F238E27FC236}">
                <a16:creationId xmlns:a16="http://schemas.microsoft.com/office/drawing/2014/main" id="{C9FAF042-7C3B-4D68-A8F2-DF419DBCA6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61"/>
          <a:stretch/>
        </p:blipFill>
        <p:spPr bwMode="auto">
          <a:xfrm>
            <a:off x="9756172" y="67701"/>
            <a:ext cx="736626" cy="728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do de imagen para frederick winslow taylor">
            <a:extLst>
              <a:ext uri="{FF2B5EF4-FFF2-40B4-BE49-F238E27FC236}">
                <a16:creationId xmlns:a16="http://schemas.microsoft.com/office/drawing/2014/main" id="{F1EEEFFE-52D6-4562-B49A-6F75506B79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7" t="3490" r="28204" b="502"/>
          <a:stretch/>
        </p:blipFill>
        <p:spPr bwMode="auto">
          <a:xfrm flipH="1">
            <a:off x="10707272" y="78256"/>
            <a:ext cx="727081" cy="76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sultado de imagen para economic control of quality of manufactured product">
            <a:extLst>
              <a:ext uri="{FF2B5EF4-FFF2-40B4-BE49-F238E27FC236}">
                <a16:creationId xmlns:a16="http://schemas.microsoft.com/office/drawing/2014/main" id="{AEBC1C12-163D-478F-8897-289AA6A34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874" y="4636934"/>
            <a:ext cx="903133" cy="138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sultado de imagen para control estadistico de la calidad">
            <a:extLst>
              <a:ext uri="{FF2B5EF4-FFF2-40B4-BE49-F238E27FC236}">
                <a16:creationId xmlns:a16="http://schemas.microsoft.com/office/drawing/2014/main" id="{0A51A467-31B3-42D1-B295-AB1AB89CE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246" y="4533450"/>
            <a:ext cx="1220093" cy="78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517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de flecha 5"/>
          <p:cNvCxnSpPr>
            <a:cxnSpLocks/>
          </p:cNvCxnSpPr>
          <p:nvPr/>
        </p:nvCxnSpPr>
        <p:spPr>
          <a:xfrm>
            <a:off x="1758380" y="2044177"/>
            <a:ext cx="19595" cy="41678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3508191" y="923259"/>
            <a:ext cx="24166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Los principios del pensamiento científico con el ciclo PHVA: planear, hacer, verificar y actuar.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395081" y="849255"/>
            <a:ext cx="254072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JUSE estableció los premios de calidad Deming, que con el tiempo se convirtieron en una fuerte estimulo para la mejora </a:t>
            </a:r>
          </a:p>
        </p:txBody>
      </p:sp>
      <p:cxnSp>
        <p:nvCxnSpPr>
          <p:cNvPr id="13" name="Conector recto de flecha 12"/>
          <p:cNvCxnSpPr>
            <a:cxnSpLocks/>
          </p:cNvCxnSpPr>
          <p:nvPr/>
        </p:nvCxnSpPr>
        <p:spPr>
          <a:xfrm flipH="1">
            <a:off x="7675022" y="1935457"/>
            <a:ext cx="1" cy="6215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9418318" y="383567"/>
            <a:ext cx="22990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Con influencias de lideres japoneses como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koura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ishikawa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Genichi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Taguchi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Shigeo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Shingo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, etc., se continuo refinando el ciclo PHVA</a:t>
            </a:r>
          </a:p>
        </p:txBody>
      </p:sp>
      <p:cxnSp>
        <p:nvCxnSpPr>
          <p:cNvPr id="35" name="Conector recto de flecha 34"/>
          <p:cNvCxnSpPr>
            <a:cxnSpLocks/>
          </p:cNvCxnSpPr>
          <p:nvPr/>
        </p:nvCxnSpPr>
        <p:spPr>
          <a:xfrm>
            <a:off x="10531035" y="1961312"/>
            <a:ext cx="0" cy="56987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FC8E0FC-A7EF-4841-B5C3-E0F68DB028C2}"/>
              </a:ext>
            </a:extLst>
          </p:cNvPr>
          <p:cNvSpPr txBox="1"/>
          <p:nvPr/>
        </p:nvSpPr>
        <p:spPr>
          <a:xfrm>
            <a:off x="757646" y="3616319"/>
            <a:ext cx="20210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Etapa de aseguramiento de la calidad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3EA8F94-029A-41C4-8331-399483C58862}"/>
              </a:ext>
            </a:extLst>
          </p:cNvPr>
          <p:cNvSpPr txBox="1"/>
          <p:nvPr/>
        </p:nvSpPr>
        <p:spPr>
          <a:xfrm>
            <a:off x="2841620" y="3134229"/>
            <a:ext cx="232518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rmand Feigenbaum y Joseph Juran empezaron a introducir el concepto de costo de calidad que proporciono un poderoso fundamento económico al movimiento por la calidad.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E01F1A74-8FDA-4C6B-A020-A3AF5EFED814}"/>
              </a:ext>
            </a:extLst>
          </p:cNvPr>
          <p:cNvCxnSpPr>
            <a:cxnSpLocks/>
          </p:cNvCxnSpPr>
          <p:nvPr/>
        </p:nvCxnSpPr>
        <p:spPr>
          <a:xfrm>
            <a:off x="4004214" y="4738516"/>
            <a:ext cx="0" cy="79301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4230B66-D6E9-4E1E-88B6-F3AE7B8017D0}"/>
              </a:ext>
            </a:extLst>
          </p:cNvPr>
          <p:cNvSpPr txBox="1"/>
          <p:nvPr/>
        </p:nvSpPr>
        <p:spPr>
          <a:xfrm>
            <a:off x="8686800" y="3122512"/>
            <a:ext cx="25407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eigenbaum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publicó su libro sobre control total de la calidad, donde señala que el control inicia con el diseño y termina cuando el producto se ha entregado en las manos del cliente, quien debe quedar satisfecho.</a:t>
            </a: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FA18458C-3F81-4435-8C2E-0C94EA8D2D16}"/>
              </a:ext>
            </a:extLst>
          </p:cNvPr>
          <p:cNvCxnSpPr>
            <a:cxnSpLocks/>
          </p:cNvCxnSpPr>
          <p:nvPr/>
        </p:nvCxnSpPr>
        <p:spPr>
          <a:xfrm>
            <a:off x="10118236" y="4917464"/>
            <a:ext cx="0" cy="54164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8AB3C5D-8B57-4376-95C2-AEDF23956DDF}"/>
              </a:ext>
            </a:extLst>
          </p:cNvPr>
          <p:cNvSpPr txBox="1"/>
          <p:nvPr/>
        </p:nvSpPr>
        <p:spPr>
          <a:xfrm>
            <a:off x="5779423" y="3155360"/>
            <a:ext cx="25407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El doctor Joseph Juran visitó por primera vez Japón y sus enseñanzas contribuyeron a que los directivos de ese país mejoraran la calidad y productividad.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42004982-F834-4E85-8F13-B434D177556F}"/>
              </a:ext>
            </a:extLst>
          </p:cNvPr>
          <p:cNvCxnSpPr>
            <a:cxnSpLocks/>
          </p:cNvCxnSpPr>
          <p:nvPr/>
        </p:nvCxnSpPr>
        <p:spPr>
          <a:xfrm>
            <a:off x="7049785" y="4687166"/>
            <a:ext cx="0" cy="79301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7409B16-0823-4101-9679-5BBF53E02C1C}"/>
              </a:ext>
            </a:extLst>
          </p:cNvPr>
          <p:cNvSpPr txBox="1"/>
          <p:nvPr/>
        </p:nvSpPr>
        <p:spPr>
          <a:xfrm>
            <a:off x="507612" y="953224"/>
            <a:ext cx="254072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El estadístico estadounidense W. Edwards Deming impartió varias conferencias a altos directivos de empresas japonesas </a:t>
            </a:r>
          </a:p>
        </p:txBody>
      </p:sp>
      <p:sp>
        <p:nvSpPr>
          <p:cNvPr id="37" name="Flecha izquierda 1">
            <a:extLst>
              <a:ext uri="{FF2B5EF4-FFF2-40B4-BE49-F238E27FC236}">
                <a16:creationId xmlns:a16="http://schemas.microsoft.com/office/drawing/2014/main" id="{6392AC3A-6624-4A16-8B9A-5F5108C80B50}"/>
              </a:ext>
            </a:extLst>
          </p:cNvPr>
          <p:cNvSpPr/>
          <p:nvPr/>
        </p:nvSpPr>
        <p:spPr>
          <a:xfrm>
            <a:off x="306974" y="2529161"/>
            <a:ext cx="11534504" cy="445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2004468C-4C7C-42DF-B613-6D206F2713CF}"/>
              </a:ext>
            </a:extLst>
          </p:cNvPr>
          <p:cNvSpPr txBox="1"/>
          <p:nvPr/>
        </p:nvSpPr>
        <p:spPr>
          <a:xfrm>
            <a:off x="7324996" y="2579928"/>
            <a:ext cx="130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1951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0DF2D0C0-CDC5-4FB7-B7DC-7C57E1ACC09C}"/>
              </a:ext>
            </a:extLst>
          </p:cNvPr>
          <p:cNvSpPr txBox="1"/>
          <p:nvPr/>
        </p:nvSpPr>
        <p:spPr>
          <a:xfrm>
            <a:off x="10326188" y="2579928"/>
            <a:ext cx="901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1922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30A08F58-8152-4C9D-98EA-01EB581BB2D0}"/>
              </a:ext>
            </a:extLst>
          </p:cNvPr>
          <p:cNvSpPr txBox="1"/>
          <p:nvPr/>
        </p:nvSpPr>
        <p:spPr>
          <a:xfrm>
            <a:off x="1449977" y="2579928"/>
            <a:ext cx="875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1950</a:t>
            </a:r>
          </a:p>
        </p:txBody>
      </p:sp>
      <p:sp>
        <p:nvSpPr>
          <p:cNvPr id="41" name="Flecha derecha 16">
            <a:extLst>
              <a:ext uri="{FF2B5EF4-FFF2-40B4-BE49-F238E27FC236}">
                <a16:creationId xmlns:a16="http://schemas.microsoft.com/office/drawing/2014/main" id="{75D24595-2E4B-4D14-BD93-160288A0B229}"/>
              </a:ext>
            </a:extLst>
          </p:cNvPr>
          <p:cNvSpPr/>
          <p:nvPr/>
        </p:nvSpPr>
        <p:spPr>
          <a:xfrm>
            <a:off x="306974" y="5389380"/>
            <a:ext cx="11632477" cy="4441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09D73C34-0B7D-46CD-955E-274432D93C26}"/>
              </a:ext>
            </a:extLst>
          </p:cNvPr>
          <p:cNvSpPr txBox="1"/>
          <p:nvPr/>
        </p:nvSpPr>
        <p:spPr>
          <a:xfrm>
            <a:off x="2870406" y="5400127"/>
            <a:ext cx="2269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Principio década 1950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75352FB5-2265-44A7-B261-314B5BA55FEA}"/>
              </a:ext>
            </a:extLst>
          </p:cNvPr>
          <p:cNvSpPr txBox="1"/>
          <p:nvPr/>
        </p:nvSpPr>
        <p:spPr>
          <a:xfrm>
            <a:off x="9749715" y="5418087"/>
            <a:ext cx="130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1956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A40705CB-4679-45EE-9409-8D8DEC360275}"/>
              </a:ext>
            </a:extLst>
          </p:cNvPr>
          <p:cNvSpPr txBox="1"/>
          <p:nvPr/>
        </p:nvSpPr>
        <p:spPr>
          <a:xfrm>
            <a:off x="6396642" y="5418087"/>
            <a:ext cx="130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1954</a:t>
            </a:r>
          </a:p>
        </p:txBody>
      </p:sp>
      <p:pic>
        <p:nvPicPr>
          <p:cNvPr id="2050" name="Picture 2" descr="Resultado de imagen para deming calidad">
            <a:extLst>
              <a:ext uri="{FF2B5EF4-FFF2-40B4-BE49-F238E27FC236}">
                <a16:creationId xmlns:a16="http://schemas.microsoft.com/office/drawing/2014/main" id="{F73E4D01-3F69-47CC-8E44-49EC9373A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6000" y1="76984" x2="41500" y2="93254"/>
                        <a14:foregroundMark x1="77500" y1="70238" x2="81000" y2="948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46" y="45165"/>
            <a:ext cx="693620" cy="873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para japon bandera">
            <a:extLst>
              <a:ext uri="{FF2B5EF4-FFF2-40B4-BE49-F238E27FC236}">
                <a16:creationId xmlns:a16="http://schemas.microsoft.com/office/drawing/2014/main" id="{075F7DBD-85E0-45B0-9D45-E079D5209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177" y="225563"/>
            <a:ext cx="979976" cy="65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para phva">
            <a:extLst>
              <a:ext uri="{FF2B5EF4-FFF2-40B4-BE49-F238E27FC236}">
                <a16:creationId xmlns:a16="http://schemas.microsoft.com/office/drawing/2014/main" id="{A38A6590-A6D7-44C2-8C0C-98B3E4B34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51" b="96142" l="10000" r="90000">
                        <a14:foregroundMark x1="20750" y1="52819" x2="23500" y2="61869"/>
                        <a14:foregroundMark x1="41875" y1="13056" x2="40250" y2="21810"/>
                        <a14:foregroundMark x1="39250" y1="26855" x2="67375" y2="32344"/>
                        <a14:foregroundMark x1="35500" y1="41395" x2="71500" y2="42136"/>
                        <a14:foregroundMark x1="29125" y1="49555" x2="73625" y2="50593"/>
                        <a14:foregroundMark x1="28000" y1="53412" x2="76000" y2="58309"/>
                        <a14:foregroundMark x1="38625" y1="51187" x2="64625" y2="52077"/>
                        <a14:foregroundMark x1="45000" y1="53264" x2="59000" y2="543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242" y="-5214"/>
            <a:ext cx="1222191" cy="102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n para costo de calidad">
            <a:extLst>
              <a:ext uri="{FF2B5EF4-FFF2-40B4-BE49-F238E27FC236}">
                <a16:creationId xmlns:a16="http://schemas.microsoft.com/office/drawing/2014/main" id="{CA5307C2-FC30-4C75-9562-98FB9E13F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602" y="4690846"/>
            <a:ext cx="1094989" cy="70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esultado de imagen para calidad japonesa">
            <a:extLst>
              <a:ext uri="{FF2B5EF4-FFF2-40B4-BE49-F238E27FC236}">
                <a16:creationId xmlns:a16="http://schemas.microsoft.com/office/drawing/2014/main" id="{2A38A932-43D6-4575-8320-35B36FCD6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1" b="89844" l="3323" r="947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070" y="4108520"/>
            <a:ext cx="1805407" cy="191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Resultado de imagen para feigenbaum book">
            <a:extLst>
              <a:ext uri="{FF2B5EF4-FFF2-40B4-BE49-F238E27FC236}">
                <a16:creationId xmlns:a16="http://schemas.microsoft.com/office/drawing/2014/main" id="{904A3EF4-DD68-461E-8219-3F8544443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676" y="4641417"/>
            <a:ext cx="934474" cy="133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525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de flecha 5"/>
          <p:cNvCxnSpPr/>
          <p:nvPr/>
        </p:nvCxnSpPr>
        <p:spPr>
          <a:xfrm>
            <a:off x="2698222" y="1789645"/>
            <a:ext cx="19595" cy="73836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4646629" y="202672"/>
            <a:ext cx="28035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n Estados Unidos apareció un movimiento muy importante por la calidad conocido como Zero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Defects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, que se enfocaba en “promover un constante y consciente deseo de hacer el trabajo bien a la primera vez” James F.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Halpin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8460479" y="316366"/>
            <a:ext cx="25407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 enfoque de la calidad de James F.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Halpin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lo continuó Philip B. Crosby y durante esta etapa escribió dos libros: </a:t>
            </a:r>
            <a:r>
              <a:rPr lang="es-MX" sz="1400" i="1" dirty="0">
                <a:latin typeface="Arial" panose="020B0604020202020204" pitchFamily="34" charset="0"/>
                <a:cs typeface="Arial" panose="020B0604020202020204" pitchFamily="34" charset="0"/>
              </a:rPr>
              <a:t>La calidad no cuesta (1979),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400" i="1" dirty="0">
                <a:latin typeface="Arial" panose="020B0604020202020204" pitchFamily="34" charset="0"/>
                <a:cs typeface="Arial" panose="020B0604020202020204" pitchFamily="34" charset="0"/>
              </a:rPr>
              <a:t>Calidad sin lagrimas(1984).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Conector recto de flecha 12"/>
          <p:cNvCxnSpPr>
            <a:cxnSpLocks/>
          </p:cNvCxnSpPr>
          <p:nvPr/>
        </p:nvCxnSpPr>
        <p:spPr>
          <a:xfrm>
            <a:off x="9697518" y="1764541"/>
            <a:ext cx="0" cy="7555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3FF6AA87-8678-4096-A516-A32117491E21}"/>
              </a:ext>
            </a:extLst>
          </p:cNvPr>
          <p:cNvCxnSpPr/>
          <p:nvPr/>
        </p:nvCxnSpPr>
        <p:spPr>
          <a:xfrm flipH="1">
            <a:off x="6092066" y="1959018"/>
            <a:ext cx="1" cy="6215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3317ED95-61E6-4EE6-BD58-4036CCDFD682}"/>
              </a:ext>
            </a:extLst>
          </p:cNvPr>
          <p:cNvSpPr txBox="1"/>
          <p:nvPr/>
        </p:nvSpPr>
        <p:spPr>
          <a:xfrm>
            <a:off x="1602264" y="360389"/>
            <a:ext cx="25392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El doctor Kaoru Ishikawa formalizó los círculos de calidad, iniciados desde 1950, y desde entonces las actividades de estos se difundieron rápidamente.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676B16F-43DE-4FD3-AB90-BD5E1A503976}"/>
              </a:ext>
            </a:extLst>
          </p:cNvPr>
          <p:cNvSpPr txBox="1"/>
          <p:nvPr/>
        </p:nvSpPr>
        <p:spPr>
          <a:xfrm>
            <a:off x="115503" y="2959977"/>
            <a:ext cx="306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Etapa de la administración de la calidad total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1EE4EEC-CEEC-4632-B393-81150C8F25EE}"/>
              </a:ext>
            </a:extLst>
          </p:cNvPr>
          <p:cNvSpPr txBox="1"/>
          <p:nvPr/>
        </p:nvSpPr>
        <p:spPr>
          <a:xfrm>
            <a:off x="1708373" y="3460201"/>
            <a:ext cx="330884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Aparece el libro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Crisis.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Productivity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Competitive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Position, de E. Deming, en el que expone los principios en los que se debe basar la administración de una</a:t>
            </a:r>
          </a:p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organización para mejorar su competitividad en forma continua.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B1F5C8F-1C00-4D46-B7E1-04B0DDC3B5B2}"/>
              </a:ext>
            </a:extLst>
          </p:cNvPr>
          <p:cNvSpPr txBox="1"/>
          <p:nvPr/>
        </p:nvSpPr>
        <p:spPr>
          <a:xfrm>
            <a:off x="5338860" y="3466356"/>
            <a:ext cx="28592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Aparecieron la serie de normas ISO-9000, con el objetivo de unificar y estandarizar</a:t>
            </a:r>
          </a:p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los numerosos enfoques de sistemas de aseguramiento de calidad que hasta a la fecha existían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57134BC2-7603-4B9F-BD3E-4E5D31E29FA4}"/>
              </a:ext>
            </a:extLst>
          </p:cNvPr>
          <p:cNvSpPr/>
          <p:nvPr/>
        </p:nvSpPr>
        <p:spPr>
          <a:xfrm>
            <a:off x="8697039" y="3450793"/>
            <a:ext cx="25311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En 1987, en Estados Unidos se estableció por decreto gubernamental el premio a la calidad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Malcolm Baldrige, el cual se entrega desde 1988</a:t>
            </a:r>
          </a:p>
        </p:txBody>
      </p:sp>
      <p:sp>
        <p:nvSpPr>
          <p:cNvPr id="32" name="Flecha izquierda 1">
            <a:extLst>
              <a:ext uri="{FF2B5EF4-FFF2-40B4-BE49-F238E27FC236}">
                <a16:creationId xmlns:a16="http://schemas.microsoft.com/office/drawing/2014/main" id="{98871D9F-7071-4E59-B71F-2F7F285059BA}"/>
              </a:ext>
            </a:extLst>
          </p:cNvPr>
          <p:cNvSpPr/>
          <p:nvPr/>
        </p:nvSpPr>
        <p:spPr>
          <a:xfrm>
            <a:off x="306974" y="2529161"/>
            <a:ext cx="11534504" cy="445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500C7782-C54C-40F8-9021-D35486077915}"/>
              </a:ext>
            </a:extLst>
          </p:cNvPr>
          <p:cNvSpPr txBox="1"/>
          <p:nvPr/>
        </p:nvSpPr>
        <p:spPr>
          <a:xfrm>
            <a:off x="5459084" y="2605682"/>
            <a:ext cx="130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1966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EA501967-4663-4890-8E2F-BBB2EA2CB262}"/>
              </a:ext>
            </a:extLst>
          </p:cNvPr>
          <p:cNvSpPr txBox="1"/>
          <p:nvPr/>
        </p:nvSpPr>
        <p:spPr>
          <a:xfrm>
            <a:off x="2322623" y="2614865"/>
            <a:ext cx="875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1962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65DF73CD-32E2-44D3-B64E-FB0985418249}"/>
              </a:ext>
            </a:extLst>
          </p:cNvPr>
          <p:cNvSpPr txBox="1"/>
          <p:nvPr/>
        </p:nvSpPr>
        <p:spPr>
          <a:xfrm>
            <a:off x="9123196" y="2589553"/>
            <a:ext cx="130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1979 - 1984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E04D1E71-03C8-40BA-BBD4-B922E37BBFDE}"/>
              </a:ext>
            </a:extLst>
          </p:cNvPr>
          <p:cNvCxnSpPr/>
          <p:nvPr/>
        </p:nvCxnSpPr>
        <p:spPr>
          <a:xfrm>
            <a:off x="3234244" y="4976773"/>
            <a:ext cx="19595" cy="50431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E043A601-9B27-4E92-AD72-E0C94AF40EFF}"/>
              </a:ext>
            </a:extLst>
          </p:cNvPr>
          <p:cNvCxnSpPr/>
          <p:nvPr/>
        </p:nvCxnSpPr>
        <p:spPr>
          <a:xfrm>
            <a:off x="6823335" y="4908679"/>
            <a:ext cx="19595" cy="55474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Flecha derecha 16">
            <a:extLst>
              <a:ext uri="{FF2B5EF4-FFF2-40B4-BE49-F238E27FC236}">
                <a16:creationId xmlns:a16="http://schemas.microsoft.com/office/drawing/2014/main" id="{70BF1980-4CA3-4B87-9C92-6337A2AC2C08}"/>
              </a:ext>
            </a:extLst>
          </p:cNvPr>
          <p:cNvSpPr/>
          <p:nvPr/>
        </p:nvSpPr>
        <p:spPr>
          <a:xfrm>
            <a:off x="306974" y="5389380"/>
            <a:ext cx="11632477" cy="4441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39EEF934-6D31-4120-B0BF-853610A0207B}"/>
              </a:ext>
            </a:extLst>
          </p:cNvPr>
          <p:cNvSpPr txBox="1"/>
          <p:nvPr/>
        </p:nvSpPr>
        <p:spPr>
          <a:xfrm>
            <a:off x="2960987" y="5464186"/>
            <a:ext cx="980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1986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6416B618-7848-4E0E-A358-3B19EA9FF413}"/>
              </a:ext>
            </a:extLst>
          </p:cNvPr>
          <p:cNvSpPr txBox="1"/>
          <p:nvPr/>
        </p:nvSpPr>
        <p:spPr>
          <a:xfrm>
            <a:off x="6441122" y="5426783"/>
            <a:ext cx="980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1987</a:t>
            </a:r>
          </a:p>
        </p:txBody>
      </p:sp>
      <p:pic>
        <p:nvPicPr>
          <p:cNvPr id="3076" name="Picture 4" descr="Resultado de imagen para circulos de calidad ishikawa">
            <a:extLst>
              <a:ext uri="{FF2B5EF4-FFF2-40B4-BE49-F238E27FC236}">
                <a16:creationId xmlns:a16="http://schemas.microsoft.com/office/drawing/2014/main" id="{076AC68A-0243-4B67-85B4-3636CE764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7" y="1045723"/>
            <a:ext cx="1528352" cy="144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sultado de imagen para kaoru ishikawa">
            <a:extLst>
              <a:ext uri="{FF2B5EF4-FFF2-40B4-BE49-F238E27FC236}">
                <a16:creationId xmlns:a16="http://schemas.microsoft.com/office/drawing/2014/main" id="{E7F05180-0116-40FE-8D6B-962B80112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014" y="1663169"/>
            <a:ext cx="1271613" cy="127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Resultado de imagen para cero defectos">
            <a:extLst>
              <a:ext uri="{FF2B5EF4-FFF2-40B4-BE49-F238E27FC236}">
                <a16:creationId xmlns:a16="http://schemas.microsoft.com/office/drawing/2014/main" id="{8E9AE0B2-4CA0-408D-A27B-8DE3828DC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231" b="93000" l="2462" r="98462">
                        <a14:foregroundMark x1="54462" y1="11923" x2="66923" y2="15231"/>
                        <a14:foregroundMark x1="23615" y1="24615" x2="27077" y2="21308"/>
                        <a14:foregroundMark x1="24846" y1="30846" x2="29308" y2="26462"/>
                        <a14:foregroundMark x1="32308" y1="24385" x2="40769" y2="21308"/>
                        <a14:foregroundMark x1="45231" y1="18154" x2="56154" y2="17308"/>
                        <a14:foregroundMark x1="57923" y1="18385" x2="71923" y2="25615"/>
                        <a14:foregroundMark x1="72769" y1="26846" x2="74538" y2="28385"/>
                        <a14:foregroundMark x1="47000" y1="46231" x2="47846" y2="49692"/>
                        <a14:foregroundMark x1="35077" y1="48154" x2="36615" y2="51923"/>
                        <a14:foregroundMark x1="24846" y1="46615" x2="25846" y2="48846"/>
                        <a14:foregroundMark x1="19308" y1="66692" x2="27769" y2="76000"/>
                        <a14:foregroundMark x1="34846" y1="73615" x2="42846" y2="75846"/>
                        <a14:foregroundMark x1="52000" y1="77231" x2="65000" y2="76385"/>
                        <a14:foregroundMark x1="70385" y1="74462" x2="78154" y2="64231"/>
                        <a14:foregroundMark x1="81769" y1="67000" x2="78692" y2="69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384" y="1691648"/>
            <a:ext cx="1023442" cy="102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Resultado de imagen para calidad sin lagrimas">
            <a:extLst>
              <a:ext uri="{FF2B5EF4-FFF2-40B4-BE49-F238E27FC236}">
                <a16:creationId xmlns:a16="http://schemas.microsoft.com/office/drawing/2014/main" id="{A2222277-BB4C-469B-A1D7-EBCCEF893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6216" r="84865">
                        <a14:foregroundMark x1="36757" y1="19189" x2="61081" y2="19730"/>
                        <a14:foregroundMark x1="43243" y1="29459" x2="55946" y2="25405"/>
                        <a14:foregroundMark x1="34595" y1="32432" x2="64324" y2="35135"/>
                        <a14:foregroundMark x1="72703" y1="84324" x2="81622" y2="97027"/>
                        <a14:foregroundMark x1="70541" y1="97027" x2="80270" y2="87568"/>
                        <a14:foregroundMark x1="82703" y1="85676" x2="79459" y2="80541"/>
                        <a14:foregroundMark x1="82973" y1="83784" x2="83243" y2="77027"/>
                        <a14:foregroundMark x1="36757" y1="34324" x2="36757" y2="34324"/>
                        <a14:foregroundMark x1="37838" y1="33514" x2="44054" y2="405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837" y="1691648"/>
            <a:ext cx="1336674" cy="133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Resultado de imagen para la calidad no cuesta">
            <a:extLst>
              <a:ext uri="{FF2B5EF4-FFF2-40B4-BE49-F238E27FC236}">
                <a16:creationId xmlns:a16="http://schemas.microsoft.com/office/drawing/2014/main" id="{7AB6E817-CA1A-4E61-BB17-6AFF60727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901" y="1764541"/>
            <a:ext cx="854388" cy="124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Resultado de imagen para iso 9000">
            <a:extLst>
              <a:ext uri="{FF2B5EF4-FFF2-40B4-BE49-F238E27FC236}">
                <a16:creationId xmlns:a16="http://schemas.microsoft.com/office/drawing/2014/main" id="{5C7462EF-C84C-4351-8F3B-E1A158EFA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500" b="94750" l="3500" r="90000">
                        <a14:foregroundMark x1="35500" y1="28500" x2="65750" y2="41250"/>
                        <a14:foregroundMark x1="43000" y1="88750" x2="53750" y2="76250"/>
                        <a14:foregroundMark x1="77250" y1="76500" x2="88000" y2="61250"/>
                        <a14:foregroundMark x1="13750" y1="47000" x2="29000" y2="19500"/>
                        <a14:foregroundMark x1="38000" y1="14250" x2="75250" y2="18500"/>
                        <a14:foregroundMark x1="77000" y1="25500" x2="87500" y2="49750"/>
                        <a14:foregroundMark x1="26250" y1="54750" x2="79250" y2="6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779" y="4790747"/>
            <a:ext cx="1012434" cy="101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Resultado de imagen para premio malcolm baldrige">
            <a:extLst>
              <a:ext uri="{FF2B5EF4-FFF2-40B4-BE49-F238E27FC236}">
                <a16:creationId xmlns:a16="http://schemas.microsoft.com/office/drawing/2014/main" id="{BA653151-3035-4070-B8DC-6372C36A1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366" b="97561" l="2846" r="96341">
                        <a14:foregroundMark x1="55285" y1="15610" x2="34553" y2="63415"/>
                        <a14:foregroundMark x1="20325" y1="67805" x2="28049" y2="65366"/>
                        <a14:foregroundMark x1="61382" y1="25854" x2="95528" y2="25366"/>
                        <a14:foregroundMark x1="56911" y1="33659" x2="93496" y2="36098"/>
                        <a14:foregroundMark x1="54472" y1="45854" x2="83740" y2="45366"/>
                        <a14:foregroundMark x1="45935" y1="56098" x2="75203" y2="551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609" y="4410469"/>
            <a:ext cx="1334488" cy="1112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753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de flecha 5"/>
          <p:cNvCxnSpPr/>
          <p:nvPr/>
        </p:nvCxnSpPr>
        <p:spPr>
          <a:xfrm>
            <a:off x="2387487" y="1843804"/>
            <a:ext cx="19595" cy="73836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>
            <a:cxnSpLocks/>
          </p:cNvCxnSpPr>
          <p:nvPr/>
        </p:nvCxnSpPr>
        <p:spPr>
          <a:xfrm>
            <a:off x="9707871" y="1808429"/>
            <a:ext cx="0" cy="7555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3FF6AA87-8678-4096-A516-A32117491E21}"/>
              </a:ext>
            </a:extLst>
          </p:cNvPr>
          <p:cNvCxnSpPr/>
          <p:nvPr/>
        </p:nvCxnSpPr>
        <p:spPr>
          <a:xfrm flipH="1">
            <a:off x="6154162" y="1981604"/>
            <a:ext cx="1" cy="6215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1B0AD8A-7353-49D3-80B7-77C7A86EE2C0}"/>
              </a:ext>
            </a:extLst>
          </p:cNvPr>
          <p:cNvSpPr txBox="1"/>
          <p:nvPr/>
        </p:nvSpPr>
        <p:spPr>
          <a:xfrm>
            <a:off x="8210002" y="347081"/>
            <a:ext cx="29957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se reemplaza el concepto de Sistema de Aseguramiento</a:t>
            </a:r>
          </a:p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de la Calidad por el de Sistema de Gestión de la Calidad en las normas ISO-9000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B71AB3F-AB14-49BE-943C-59420EA9A0A6}"/>
              </a:ext>
            </a:extLst>
          </p:cNvPr>
          <p:cNvSpPr txBox="1"/>
          <p:nvPr/>
        </p:nvSpPr>
        <p:spPr>
          <a:xfrm>
            <a:off x="4515512" y="352159"/>
            <a:ext cx="289071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Se escribieron cientos de libros que explicaban qué era la</a:t>
            </a:r>
          </a:p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calidad, cómo lograrla y cuáles eran sus métodos, y cómo lograr mejores estilos y hábitos de liderazgo</a:t>
            </a:r>
          </a:p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de los directivos.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7D6DADFE-6E8F-4210-A778-4B12C0DDA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54" y="261021"/>
            <a:ext cx="3237257" cy="165825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15637" y="3164774"/>
            <a:ext cx="26691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Los profesionales de la calidad saben que el control y la mejora son esenciales pero no suficientes, y que el cambio y la transformación para alcanzar la calidad y la eficiencia requiere involucrar todas las áreas de organización.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3303895" y="3173145"/>
            <a:ext cx="264816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La globalización y la era de la información son fuentes motoras de la calidad y el cambio ya que los mercados son cada vez mas globales y los consumidores tienen mas información gracias a internet.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6074227" y="3197564"/>
            <a:ext cx="200386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El internet obliga a las organizaciones  a finar y revisar su enfoque al cliente y al mercado, con innovaciones y diseños para competir globalmente.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8545668" y="3205936"/>
            <a:ext cx="26600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La calidad ha evolucionado hasta profundizar en practicas directivas, metodológicas y estrategias que ayuden a impactar la cultura y la efectividad de las organización para cumplir con su misión y visión.</a:t>
            </a:r>
          </a:p>
        </p:txBody>
      </p:sp>
      <p:sp>
        <p:nvSpPr>
          <p:cNvPr id="31" name="Flecha izquierda 1">
            <a:extLst>
              <a:ext uri="{FF2B5EF4-FFF2-40B4-BE49-F238E27FC236}">
                <a16:creationId xmlns:a16="http://schemas.microsoft.com/office/drawing/2014/main" id="{D8E068B4-8FE5-4B5C-9622-A80AB0BB1EBE}"/>
              </a:ext>
            </a:extLst>
          </p:cNvPr>
          <p:cNvSpPr/>
          <p:nvPr/>
        </p:nvSpPr>
        <p:spPr>
          <a:xfrm>
            <a:off x="306974" y="2529161"/>
            <a:ext cx="11534504" cy="445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831BADF6-A795-4756-95B1-52AEC77710C1}"/>
              </a:ext>
            </a:extLst>
          </p:cNvPr>
          <p:cNvSpPr txBox="1"/>
          <p:nvPr/>
        </p:nvSpPr>
        <p:spPr>
          <a:xfrm>
            <a:off x="9460372" y="2571287"/>
            <a:ext cx="99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2000</a:t>
            </a:r>
          </a:p>
          <a:p>
            <a:endParaRPr lang="es-MX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5FFADC91-6FE2-4E7F-A2AE-B72B27D3F227}"/>
              </a:ext>
            </a:extLst>
          </p:cNvPr>
          <p:cNvSpPr txBox="1"/>
          <p:nvPr/>
        </p:nvSpPr>
        <p:spPr>
          <a:xfrm>
            <a:off x="5488379" y="2567452"/>
            <a:ext cx="1669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1980 a 1990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C5D0CC23-5363-43B0-B669-CC8EC90D482A}"/>
              </a:ext>
            </a:extLst>
          </p:cNvPr>
          <p:cNvSpPr txBox="1"/>
          <p:nvPr/>
        </p:nvSpPr>
        <p:spPr>
          <a:xfrm>
            <a:off x="2086279" y="2567452"/>
            <a:ext cx="795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1988</a:t>
            </a:r>
          </a:p>
        </p:txBody>
      </p: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237BC3D5-EB7D-499F-AF9D-EB865AA5C15F}"/>
              </a:ext>
            </a:extLst>
          </p:cNvPr>
          <p:cNvCxnSpPr/>
          <p:nvPr/>
        </p:nvCxnSpPr>
        <p:spPr>
          <a:xfrm>
            <a:off x="1748970" y="4921182"/>
            <a:ext cx="19595" cy="55474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15F6E194-91CE-422D-A47B-FE41333D8EF7}"/>
              </a:ext>
            </a:extLst>
          </p:cNvPr>
          <p:cNvCxnSpPr/>
          <p:nvPr/>
        </p:nvCxnSpPr>
        <p:spPr>
          <a:xfrm>
            <a:off x="4573904" y="4875788"/>
            <a:ext cx="19595" cy="55474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49EF45A0-187C-44BD-BBF3-5C69227A07AD}"/>
              </a:ext>
            </a:extLst>
          </p:cNvPr>
          <p:cNvCxnSpPr/>
          <p:nvPr/>
        </p:nvCxnSpPr>
        <p:spPr>
          <a:xfrm>
            <a:off x="7076160" y="4907382"/>
            <a:ext cx="19595" cy="55474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93FFEB61-4EB9-4155-BDFE-0ED14B7FA56D}"/>
              </a:ext>
            </a:extLst>
          </p:cNvPr>
          <p:cNvCxnSpPr/>
          <p:nvPr/>
        </p:nvCxnSpPr>
        <p:spPr>
          <a:xfrm>
            <a:off x="9865906" y="4816055"/>
            <a:ext cx="19595" cy="55474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9" name="Flecha derecha 16">
            <a:extLst>
              <a:ext uri="{FF2B5EF4-FFF2-40B4-BE49-F238E27FC236}">
                <a16:creationId xmlns:a16="http://schemas.microsoft.com/office/drawing/2014/main" id="{F1762781-CF1B-48E7-8BAE-E86F07BD948F}"/>
              </a:ext>
            </a:extLst>
          </p:cNvPr>
          <p:cNvSpPr/>
          <p:nvPr/>
        </p:nvSpPr>
        <p:spPr>
          <a:xfrm>
            <a:off x="306974" y="5389380"/>
            <a:ext cx="11632477" cy="4441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>
                <a:solidFill>
                  <a:schemeClr val="tx1"/>
                </a:solidFill>
              </a:rPr>
              <a:t>Siglo XXI 2019</a:t>
            </a:r>
            <a:r>
              <a:rPr lang="es-MX">
                <a:solidFill>
                  <a:schemeClr val="tx1"/>
                </a:solidFill>
              </a:rPr>
              <a:t> 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098" name="Picture 2" descr="Resultado de imagen para seis sigma">
            <a:extLst>
              <a:ext uri="{FF2B5EF4-FFF2-40B4-BE49-F238E27FC236}">
                <a16:creationId xmlns:a16="http://schemas.microsoft.com/office/drawing/2014/main" id="{99841DC9-3413-4CA6-94C4-651BFE0C9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6117" y1="16623" x2="43588" y2="19764"/>
                        <a14:foregroundMark x1="40698" y1="14005" x2="39434" y2="16623"/>
                        <a14:foregroundMark x1="34016" y1="16623" x2="41963" y2="23037"/>
                        <a14:foregroundMark x1="42806" y1="13351" x2="67309" y2="23560"/>
                        <a14:foregroundMark x1="76881" y1="31872" x2="78146" y2="64071"/>
                        <a14:foregroundMark x1="77002" y1="25262" x2="86875" y2="55039"/>
                        <a14:foregroundMark x1="83745" y1="66819" x2="56653" y2="78796"/>
                        <a14:foregroundMark x1="64901" y1="70157" x2="42324" y2="78599"/>
                        <a14:foregroundMark x1="41361" y1="73429" x2="44672" y2="41034"/>
                        <a14:foregroundMark x1="23480" y1="27160" x2="29259" y2="704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60" y="1826878"/>
            <a:ext cx="1089477" cy="100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n para calidad">
            <a:extLst>
              <a:ext uri="{FF2B5EF4-FFF2-40B4-BE49-F238E27FC236}">
                <a16:creationId xmlns:a16="http://schemas.microsoft.com/office/drawing/2014/main" id="{33EB118C-B952-40C8-941F-0F67129DC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279" y="5015629"/>
            <a:ext cx="1539545" cy="104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esultado de imagen para globalizacion">
            <a:extLst>
              <a:ext uri="{FF2B5EF4-FFF2-40B4-BE49-F238E27FC236}">
                <a16:creationId xmlns:a16="http://schemas.microsoft.com/office/drawing/2014/main" id="{3AD5CF02-FDB8-47D1-8393-C9901CF2B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294" y="4870018"/>
            <a:ext cx="1177536" cy="88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esultado de imagen para sistema de la gestion de la calidad">
            <a:extLst>
              <a:ext uri="{FF2B5EF4-FFF2-40B4-BE49-F238E27FC236}">
                <a16:creationId xmlns:a16="http://schemas.microsoft.com/office/drawing/2014/main" id="{D6028E53-8C53-454B-83E0-67E183DBF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08" b="97423" l="9653" r="895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275" y="1331820"/>
            <a:ext cx="2136667" cy="160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657024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289</TotalTime>
  <Words>803</Words>
  <Application>Microsoft Office PowerPoint</Application>
  <PresentationFormat>Panorámica</PresentationFormat>
  <Paragraphs>63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Gill Sans MT</vt:lpstr>
      <vt:lpstr>Galería</vt:lpstr>
      <vt:lpstr>Línea del tiempo: Etapas de la calidad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DANIEL ALEJANDRO JUAREZ CARRILLO</cp:lastModifiedBy>
  <cp:revision>29</cp:revision>
  <dcterms:created xsi:type="dcterms:W3CDTF">2019-08-21T21:13:16Z</dcterms:created>
  <dcterms:modified xsi:type="dcterms:W3CDTF">2019-08-22T05:38:22Z</dcterms:modified>
</cp:coreProperties>
</file>