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68" autoAdjust="0"/>
    <p:restoredTop sz="94660"/>
  </p:normalViewPr>
  <p:slideViewPr>
    <p:cSldViewPr snapToGrid="0">
      <p:cViewPr>
        <p:scale>
          <a:sx n="70" d="100"/>
          <a:sy n="70" d="100"/>
        </p:scale>
        <p:origin x="776" y="9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FB5F9-F339-9A45-94F8-BAE0FBC4B7BA}" type="datetimeFigureOut">
              <a:rPr lang="x-none" smtClean="0"/>
              <a:t>9/2/19</a:t>
            </a:fld>
            <a:endParaRP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B9E5E-15CA-CE4D-BEAE-D13B9292CB3D}" type="slidenum">
              <a:rPr lang="tr-TR" smtClean="0"/>
              <a:t>‹Nr.›</a:t>
            </a:fld>
            <a:endParaRPr/>
          </a:p>
        </p:txBody>
      </p:sp>
    </p:spTree>
    <p:extLst>
      <p:ext uri="{BB962C8B-B14F-4D97-AF65-F5344CB8AC3E}">
        <p14:creationId xmlns:p14="http://schemas.microsoft.com/office/powerpoint/2010/main" val="1361465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28F6E90-0BFE-413C-9603-4D34701BE2CA}" type="datetimeFigureOut">
              <a:rPr lang="es-MX" smtClean="0"/>
              <a:t>02/09/19</a:t>
            </a:fld>
            <a:endParaRPr lang="es-MX"/>
          </a:p>
        </p:txBody>
      </p:sp>
      <p:sp>
        <p:nvSpPr>
          <p:cNvPr id="5" name="Footer Placeholder 4"/>
          <p:cNvSpPr>
            <a:spLocks noGrp="1"/>
          </p:cNvSpPr>
          <p:nvPr>
            <p:ph type="ftr" sz="quarter" idx="11"/>
          </p:nvPr>
        </p:nvSpPr>
        <p:spPr>
          <a:xfrm>
            <a:off x="2416500" y="329307"/>
            <a:ext cx="4973915" cy="309201"/>
          </a:xfrm>
        </p:spPr>
        <p:txBody>
          <a:bodyPr/>
          <a:lstStyle/>
          <a:p>
            <a:endParaRPr lang="es-MX"/>
          </a:p>
        </p:txBody>
      </p:sp>
      <p:sp>
        <p:nvSpPr>
          <p:cNvPr id="6" name="Slide Number Placeholder 5"/>
          <p:cNvSpPr>
            <a:spLocks noGrp="1"/>
          </p:cNvSpPr>
          <p:nvPr>
            <p:ph type="sldNum" sz="quarter" idx="12"/>
          </p:nvPr>
        </p:nvSpPr>
        <p:spPr>
          <a:xfrm>
            <a:off x="1437664" y="798973"/>
            <a:ext cx="811019" cy="503578"/>
          </a:xfrm>
        </p:spPr>
        <p:txBody>
          <a:bodyPr/>
          <a:lstStyle/>
          <a:p>
            <a:fld id="{B4394A61-772D-4B63-8F4C-B8A796BB8D2C}" type="slidenum">
              <a:rPr lang="es-MX" smtClean="0"/>
              <a:t>‹Nr.›</a:t>
            </a:fld>
            <a:endParaRPr lang="es-MX"/>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4498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28F6E90-0BFE-413C-9603-4D34701BE2CA}" type="datetimeFigureOut">
              <a:rPr lang="es-MX" smtClean="0"/>
              <a:t>02/09/19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4394A61-772D-4B63-8F4C-B8A796BB8D2C}" type="slidenum">
              <a:rPr lang="es-MX" smtClean="0"/>
              <a:t>‹Nr.›</a:t>
            </a:fld>
            <a:endParaRPr lang="es-MX"/>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263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28F6E90-0BFE-413C-9603-4D34701BE2CA}" type="datetimeFigureOut">
              <a:rPr lang="es-MX" smtClean="0"/>
              <a:t>02/09/19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4394A61-772D-4B63-8F4C-B8A796BB8D2C}" type="slidenum">
              <a:rPr lang="es-MX" smtClean="0"/>
              <a:t>‹Nr.›</a:t>
            </a:fld>
            <a:endParaRPr lang="es-MX"/>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659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28F6E90-0BFE-413C-9603-4D34701BE2CA}" type="datetimeFigureOut">
              <a:rPr lang="es-MX" smtClean="0"/>
              <a:t>02/09/19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4394A61-772D-4B63-8F4C-B8A796BB8D2C}" type="slidenum">
              <a:rPr lang="es-MX" smtClean="0"/>
              <a:t>‹Nr.›</a:t>
            </a:fld>
            <a:endParaRPr lang="es-MX"/>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5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28F6E90-0BFE-413C-9603-4D34701BE2CA}" type="datetimeFigureOut">
              <a:rPr lang="es-MX" smtClean="0"/>
              <a:t>02/09/19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B4394A61-772D-4B63-8F4C-B8A796BB8D2C}" type="slidenum">
              <a:rPr lang="es-MX" smtClean="0"/>
              <a:t>‹Nr.›</a:t>
            </a:fld>
            <a:endParaRPr lang="es-MX"/>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4757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28F6E90-0BFE-413C-9603-4D34701BE2CA}" type="datetimeFigureOut">
              <a:rPr lang="es-MX" smtClean="0"/>
              <a:t>02/09/19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4394A61-772D-4B63-8F4C-B8A796BB8D2C}" type="slidenum">
              <a:rPr lang="es-MX" smtClean="0"/>
              <a:t>‹Nr.›</a:t>
            </a:fld>
            <a:endParaRPr lang="es-MX"/>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0672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F6E90-0BFE-413C-9603-4D34701BE2CA}" type="datetimeFigureOut">
              <a:rPr lang="es-MX" smtClean="0"/>
              <a:t>02/09/19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B4394A61-772D-4B63-8F4C-B8A796BB8D2C}" type="slidenum">
              <a:rPr lang="es-MX" smtClean="0"/>
              <a:t>‹Nr.›</a:t>
            </a:fld>
            <a:endParaRPr lang="es-MX"/>
          </a:p>
        </p:txBody>
      </p:sp>
    </p:spTree>
    <p:extLst>
      <p:ext uri="{BB962C8B-B14F-4D97-AF65-F5344CB8AC3E}">
        <p14:creationId xmlns:p14="http://schemas.microsoft.com/office/powerpoint/2010/main" val="130524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28F6E90-0BFE-413C-9603-4D34701BE2CA}" type="datetimeFigureOut">
              <a:rPr lang="es-MX" smtClean="0"/>
              <a:t>02/09/19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4394A61-772D-4B63-8F4C-B8A796BB8D2C}" type="slidenum">
              <a:rPr lang="es-MX" smtClean="0"/>
              <a:t>‹Nr.›</a:t>
            </a:fld>
            <a:endParaRPr lang="es-MX"/>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60631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28F6E90-0BFE-413C-9603-4D34701BE2CA}" type="datetimeFigureOut">
              <a:rPr lang="es-MX" smtClean="0"/>
              <a:t>02/09/19</a:t>
            </a:fld>
            <a:endParaRPr lang="es-MX"/>
          </a:p>
        </p:txBody>
      </p:sp>
      <p:sp>
        <p:nvSpPr>
          <p:cNvPr id="6" name="Footer Placeholder 5"/>
          <p:cNvSpPr>
            <a:spLocks noGrp="1"/>
          </p:cNvSpPr>
          <p:nvPr>
            <p:ph type="ftr" sz="quarter" idx="11"/>
          </p:nvPr>
        </p:nvSpPr>
        <p:spPr>
          <a:xfrm>
            <a:off x="1447382" y="318640"/>
            <a:ext cx="5541004" cy="320931"/>
          </a:xfrm>
        </p:spPr>
        <p:txBody>
          <a:bodyPr/>
          <a:lstStyle/>
          <a:p>
            <a:endParaRPr lang="es-MX"/>
          </a:p>
        </p:txBody>
      </p:sp>
      <p:sp>
        <p:nvSpPr>
          <p:cNvPr id="7" name="Slide Number Placeholder 6"/>
          <p:cNvSpPr>
            <a:spLocks noGrp="1"/>
          </p:cNvSpPr>
          <p:nvPr>
            <p:ph type="sldNum" sz="quarter" idx="12"/>
          </p:nvPr>
        </p:nvSpPr>
        <p:spPr/>
        <p:txBody>
          <a:bodyPr/>
          <a:lstStyle/>
          <a:p>
            <a:fld id="{B4394A61-772D-4B63-8F4C-B8A796BB8D2C}" type="slidenum">
              <a:rPr lang="es-MX" smtClean="0"/>
              <a:t>‹Nr.›</a:t>
            </a:fld>
            <a:endParaRPr lang="es-MX"/>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4644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28F6E90-0BFE-413C-9603-4D34701BE2CA}" type="datetimeFigureOut">
              <a:rPr lang="es-MX" smtClean="0"/>
              <a:t>02/09/19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4394A61-772D-4B63-8F4C-B8A796BB8D2C}" type="slidenum">
              <a:rPr lang="es-MX" smtClean="0"/>
              <a:t>‹Nr.›</a:t>
            </a:fld>
            <a:endParaRPr lang="es-MX"/>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203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28F6E90-0BFE-413C-9603-4D34701BE2CA}" type="datetimeFigureOut">
              <a:rPr lang="es-MX" smtClean="0"/>
              <a:t>02/09/19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4394A61-772D-4B63-8F4C-B8A796BB8D2C}" type="slidenum">
              <a:rPr lang="es-MX" smtClean="0"/>
              <a:t>‹Nr.›</a:t>
            </a:fld>
            <a:endParaRPr lang="es-MX"/>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19541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28F6E90-0BFE-413C-9603-4D34701BE2CA}" type="datetimeFigureOut">
              <a:rPr lang="es-MX" smtClean="0"/>
              <a:t>02/09/19</a:t>
            </a:fld>
            <a:endParaRPr lang="es-MX"/>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4394A61-772D-4B63-8F4C-B8A796BB8D2C}" type="slidenum">
              <a:rPr lang="es-MX" smtClean="0"/>
              <a:t>‹Nr.›</a:t>
            </a:fld>
            <a:endParaRPr lang="es-MX"/>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972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5" Type="http://schemas.openxmlformats.org/officeDocument/2006/relationships/image" Target="../media/image9.gif"/><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wjmc.blogspot.com/2013_06_01_archive.html" TargetMode="External"/><Relationship Id="rId4" Type="http://schemas.openxmlformats.org/officeDocument/2006/relationships/image" Target="../media/image11.jpg"/><Relationship Id="rId5" Type="http://schemas.openxmlformats.org/officeDocument/2006/relationships/hyperlink" Target="https://aprendiendocalidadyadr.com/gurus-de-la-calidad-william-edward-deming/" TargetMode="External"/><Relationship Id="rId6" Type="http://schemas.openxmlformats.org/officeDocument/2006/relationships/image" Target="../media/image12.png"/><Relationship Id="rId7" Type="http://schemas.openxmlformats.org/officeDocument/2006/relationships/hyperlink" Target="http://www.safeleadershipretreat.com/" TargetMode="External"/><Relationship Id="rId8" Type="http://schemas.openxmlformats.org/officeDocument/2006/relationships/image" Target="../media/image13.jpeg"/><Relationship Id="rId9"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hyperlink" Target="https://zh.wikipedia.org/zh/%E6%84%9B%E5%BE%B7%E8%8F%AF%E8%8C%B2%C2%B7%E6%88%B4%E6%98%8E" TargetMode="External"/><Relationship Id="rId4" Type="http://schemas.openxmlformats.org/officeDocument/2006/relationships/image" Target="../media/image16.jpg"/><Relationship Id="rId5" Type="http://schemas.openxmlformats.org/officeDocument/2006/relationships/hyperlink" Target="http://dsgomes-tec-info.blogspot.com/" TargetMode="External"/><Relationship Id="rId6" Type="http://schemas.openxmlformats.org/officeDocument/2006/relationships/image" Target="../media/image17.jpg"/><Relationship Id="rId7" Type="http://schemas.openxmlformats.org/officeDocument/2006/relationships/hyperlink" Target="https://asesordecalidad.blogspot.com/2018/10/los-maestros-de-la-calidad.html" TargetMode="External"/><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4" Type="http://schemas.microsoft.com/office/2007/relationships/hdphoto" Target="../media/hdphoto1.wdp"/><Relationship Id="rId5"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2.wdp"/><Relationship Id="rId5" Type="http://schemas.openxmlformats.org/officeDocument/2006/relationships/image" Target="../media/image23.jpeg"/><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a:t>Gurús de la calidad	</a:t>
            </a:r>
          </a:p>
        </p:txBody>
      </p:sp>
      <p:sp>
        <p:nvSpPr>
          <p:cNvPr id="3" name="Subtítulo 2"/>
          <p:cNvSpPr>
            <a:spLocks noGrp="1"/>
          </p:cNvSpPr>
          <p:nvPr>
            <p:ph type="subTitle" idx="1"/>
          </p:nvPr>
        </p:nvSpPr>
        <p:spPr>
          <a:xfrm>
            <a:off x="2417780" y="3110580"/>
            <a:ext cx="8637072" cy="3015900"/>
          </a:xfrm>
        </p:spPr>
        <p:txBody>
          <a:bodyPr>
            <a:normAutofit fontScale="92500" lnSpcReduction="10000"/>
          </a:bodyPr>
          <a:lstStyle/>
          <a:p>
            <a:r>
              <a:rPr lang="es-MX" dirty="0"/>
              <a:t>Equipo #5</a:t>
            </a:r>
          </a:p>
          <a:p>
            <a:r>
              <a:rPr lang="es-MX" dirty="0"/>
              <a:t>-Erick Aly Cruz Juárez</a:t>
            </a:r>
          </a:p>
          <a:p>
            <a:r>
              <a:rPr lang="es-MX" dirty="0"/>
              <a:t>-Lorena Cardoza Cornelio</a:t>
            </a:r>
          </a:p>
          <a:p>
            <a:r>
              <a:rPr lang="es-MX" dirty="0"/>
              <a:t>-Carlos Alberto Collado Gonzales</a:t>
            </a:r>
          </a:p>
          <a:p>
            <a:r>
              <a:rPr lang="es-MX" dirty="0"/>
              <a:t>-Valeria Itzel Potenciano Zubieta</a:t>
            </a:r>
          </a:p>
          <a:p>
            <a:r>
              <a:rPr lang="es-MX" dirty="0"/>
              <a:t>-Guadalupe Cristhel Jiménez </a:t>
            </a:r>
            <a:r>
              <a:rPr lang="es-MX" dirty="0" smtClean="0"/>
              <a:t>Hernandez</a:t>
            </a:r>
            <a:endParaRPr lang="es-MX" dirty="0"/>
          </a:p>
          <a:p>
            <a:r>
              <a:rPr lang="es-MX" dirty="0" smtClean="0"/>
              <a:t>-Navarro López Guillermo miguel</a:t>
            </a:r>
            <a:endParaRPr lang="es-MX" dirty="0"/>
          </a:p>
        </p:txBody>
      </p:sp>
    </p:spTree>
    <p:extLst>
      <p:ext uri="{BB962C8B-B14F-4D97-AF65-F5344CB8AC3E}">
        <p14:creationId xmlns:p14="http://schemas.microsoft.com/office/powerpoint/2010/main" val="2256743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cto de flecha 2"/>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2"/>
          <a:stretch>
            <a:fillRect/>
          </a:stretch>
        </p:blipFill>
        <p:spPr>
          <a:xfrm>
            <a:off x="479519" y="255814"/>
            <a:ext cx="1790700" cy="2552700"/>
          </a:xfrm>
          <a:prstGeom prst="rect">
            <a:avLst/>
          </a:prstGeom>
        </p:spPr>
      </p:pic>
      <p:sp>
        <p:nvSpPr>
          <p:cNvPr id="5" name="CuadroTexto 4"/>
          <p:cNvSpPr txBox="1"/>
          <p:nvPr/>
        </p:nvSpPr>
        <p:spPr>
          <a:xfrm>
            <a:off x="714785" y="2749731"/>
            <a:ext cx="2076995" cy="523220"/>
          </a:xfrm>
          <a:prstGeom prst="rect">
            <a:avLst/>
          </a:prstGeom>
          <a:noFill/>
        </p:spPr>
        <p:txBody>
          <a:bodyPr wrap="square" rtlCol="0">
            <a:spAutoFit/>
          </a:bodyPr>
          <a:lstStyle/>
          <a:p>
            <a:r>
              <a:rPr lang="es-MX" sz="2800" b="1" dirty="0">
                <a:latin typeface="Arial Black" panose="020B0A04020102020204" pitchFamily="34" charset="0"/>
                <a:cs typeface="Arial" panose="020B0604020202020204" pitchFamily="34" charset="0"/>
              </a:rPr>
              <a:t>1920</a:t>
            </a:r>
          </a:p>
        </p:txBody>
      </p:sp>
      <p:sp>
        <p:nvSpPr>
          <p:cNvPr id="6" name="CuadroTexto 5"/>
          <p:cNvSpPr txBox="1"/>
          <p:nvPr/>
        </p:nvSpPr>
        <p:spPr>
          <a:xfrm>
            <a:off x="2405473" y="1256942"/>
            <a:ext cx="1815736" cy="1200329"/>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Juran comenzó su carrera en la década de 1920</a:t>
            </a:r>
          </a:p>
        </p:txBody>
      </p:sp>
      <p:sp>
        <p:nvSpPr>
          <p:cNvPr id="7" name="CuadroTexto 6"/>
          <p:cNvSpPr txBox="1"/>
          <p:nvPr/>
        </p:nvSpPr>
        <p:spPr>
          <a:xfrm>
            <a:off x="2816954" y="4595687"/>
            <a:ext cx="1933302" cy="1200329"/>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Establece varios significados diferentes para definir la calidad</a:t>
            </a:r>
            <a:r>
              <a:rPr lang="es-MX" dirty="0"/>
              <a:t>.</a:t>
            </a:r>
          </a:p>
        </p:txBody>
      </p:sp>
      <p:cxnSp>
        <p:nvCxnSpPr>
          <p:cNvPr id="9" name="Conector recto de flecha 8"/>
          <p:cNvCxnSpPr>
            <a:stCxn id="6" idx="2"/>
          </p:cNvCxnSpPr>
          <p:nvPr/>
        </p:nvCxnSpPr>
        <p:spPr>
          <a:xfrm>
            <a:off x="3313341" y="2457271"/>
            <a:ext cx="0" cy="64008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a:cxnSpLocks/>
            <a:stCxn id="7" idx="0"/>
          </p:cNvCxnSpPr>
          <p:nvPr/>
        </p:nvCxnSpPr>
        <p:spPr>
          <a:xfrm flipV="1">
            <a:off x="3783605" y="3544317"/>
            <a:ext cx="0" cy="1051370"/>
          </a:xfrm>
          <a:prstGeom prst="straightConnector1">
            <a:avLst/>
          </a:prstGeom>
          <a:ln w="762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
        <p:nvSpPr>
          <p:cNvPr id="12" name="CuadroTexto 11"/>
          <p:cNvSpPr txBox="1"/>
          <p:nvPr/>
        </p:nvSpPr>
        <p:spPr>
          <a:xfrm>
            <a:off x="4356463" y="1202833"/>
            <a:ext cx="1920239" cy="1200329"/>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Su aportación mas importante fue la trilogía de la calidad</a:t>
            </a:r>
          </a:p>
        </p:txBody>
      </p:sp>
      <p:sp>
        <p:nvSpPr>
          <p:cNvPr id="13" name="CuadroTexto 12"/>
          <p:cNvSpPr txBox="1"/>
          <p:nvPr/>
        </p:nvSpPr>
        <p:spPr>
          <a:xfrm>
            <a:off x="4833258" y="4047452"/>
            <a:ext cx="1867988" cy="923330"/>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Conceptualizo el principio de Pareto</a:t>
            </a:r>
          </a:p>
        </p:txBody>
      </p:sp>
      <p:cxnSp>
        <p:nvCxnSpPr>
          <p:cNvPr id="15" name="Conector recto de flecha 14"/>
          <p:cNvCxnSpPr>
            <a:cxnSpLocks/>
          </p:cNvCxnSpPr>
          <p:nvPr/>
        </p:nvCxnSpPr>
        <p:spPr>
          <a:xfrm>
            <a:off x="5316582" y="2457271"/>
            <a:ext cx="0" cy="708113"/>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a:stCxn id="13" idx="0"/>
          </p:cNvCxnSpPr>
          <p:nvPr/>
        </p:nvCxnSpPr>
        <p:spPr>
          <a:xfrm flipV="1">
            <a:off x="5767252" y="3492373"/>
            <a:ext cx="0" cy="555079"/>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0" name="Imagen 19"/>
          <p:cNvPicPr>
            <a:picLocks noChangeAspect="1"/>
          </p:cNvPicPr>
          <p:nvPr/>
        </p:nvPicPr>
        <p:blipFill>
          <a:blip r:embed="rId3"/>
          <a:stretch>
            <a:fillRect/>
          </a:stretch>
        </p:blipFill>
        <p:spPr>
          <a:xfrm>
            <a:off x="6955972" y="401911"/>
            <a:ext cx="1650255" cy="2260506"/>
          </a:xfrm>
          <a:prstGeom prst="rect">
            <a:avLst/>
          </a:prstGeom>
        </p:spPr>
      </p:pic>
      <p:sp>
        <p:nvSpPr>
          <p:cNvPr id="21" name="CuadroTexto 20"/>
          <p:cNvSpPr txBox="1"/>
          <p:nvPr/>
        </p:nvSpPr>
        <p:spPr>
          <a:xfrm>
            <a:off x="600891" y="4047452"/>
            <a:ext cx="1669328" cy="830997"/>
          </a:xfrm>
          <a:prstGeom prst="rect">
            <a:avLst/>
          </a:prstGeom>
          <a:noFill/>
        </p:spPr>
        <p:txBody>
          <a:bodyPr wrap="square" rtlCol="0">
            <a:spAutoFit/>
          </a:bodyPr>
          <a:lstStyle/>
          <a:p>
            <a:pPr algn="just"/>
            <a:r>
              <a:rPr lang="es-MX" sz="2400" b="1" dirty="0">
                <a:latin typeface="Arial Black" panose="020B0A04020102020204" pitchFamily="34" charset="0"/>
              </a:rPr>
              <a:t>Joseph M. Juran</a:t>
            </a:r>
          </a:p>
        </p:txBody>
      </p:sp>
      <p:sp>
        <p:nvSpPr>
          <p:cNvPr id="22" name="CuadroTexto 21"/>
          <p:cNvSpPr txBox="1"/>
          <p:nvPr/>
        </p:nvSpPr>
        <p:spPr>
          <a:xfrm>
            <a:off x="7170410" y="2703719"/>
            <a:ext cx="1770017" cy="461665"/>
          </a:xfrm>
          <a:prstGeom prst="rect">
            <a:avLst/>
          </a:prstGeom>
          <a:noFill/>
        </p:spPr>
        <p:txBody>
          <a:bodyPr wrap="square" rtlCol="0">
            <a:spAutoFit/>
          </a:bodyPr>
          <a:lstStyle/>
          <a:p>
            <a:r>
              <a:rPr lang="es-MX" sz="2400" b="1" dirty="0">
                <a:latin typeface="Arial Black" panose="020B0A04020102020204" pitchFamily="34" charset="0"/>
              </a:rPr>
              <a:t>1924</a:t>
            </a:r>
          </a:p>
        </p:txBody>
      </p:sp>
      <p:sp>
        <p:nvSpPr>
          <p:cNvPr id="23" name="CuadroTexto 22"/>
          <p:cNvSpPr txBox="1"/>
          <p:nvPr/>
        </p:nvSpPr>
        <p:spPr>
          <a:xfrm>
            <a:off x="7170410" y="3764508"/>
            <a:ext cx="1933304" cy="830997"/>
          </a:xfrm>
          <a:prstGeom prst="rect">
            <a:avLst/>
          </a:prstGeom>
          <a:noFill/>
        </p:spPr>
        <p:txBody>
          <a:bodyPr wrap="square" rtlCol="0">
            <a:spAutoFit/>
          </a:bodyPr>
          <a:lstStyle/>
          <a:p>
            <a:r>
              <a:rPr lang="es-MX" sz="2400" dirty="0">
                <a:latin typeface="Arial Black" panose="020B0A04020102020204" pitchFamily="34" charset="0"/>
              </a:rPr>
              <a:t>Walter </a:t>
            </a:r>
            <a:r>
              <a:rPr lang="es-MX" sz="2400" dirty="0" err="1">
                <a:latin typeface="Arial Black" panose="020B0A04020102020204" pitchFamily="34" charset="0"/>
              </a:rPr>
              <a:t>Shewhart</a:t>
            </a:r>
            <a:endParaRPr lang="es-MX" sz="2400" dirty="0">
              <a:latin typeface="Arial Black" panose="020B0A04020102020204" pitchFamily="34" charset="0"/>
            </a:endParaRPr>
          </a:p>
        </p:txBody>
      </p:sp>
      <p:sp>
        <p:nvSpPr>
          <p:cNvPr id="24" name="CuadroTexto 23"/>
          <p:cNvSpPr txBox="1"/>
          <p:nvPr/>
        </p:nvSpPr>
        <p:spPr>
          <a:xfrm>
            <a:off x="8940427" y="608834"/>
            <a:ext cx="2522229" cy="923330"/>
          </a:xfrm>
          <a:prstGeom prst="rect">
            <a:avLst/>
          </a:prstGeom>
          <a:noFill/>
        </p:spPr>
        <p:txBody>
          <a:bodyPr wrap="square" rtlCol="0">
            <a:spAutoFit/>
          </a:bodyPr>
          <a:lstStyle/>
          <a:p>
            <a:pPr algn="just"/>
            <a:r>
              <a:rPr lang="es-MX" dirty="0"/>
              <a:t> </a:t>
            </a:r>
            <a:r>
              <a:rPr lang="es-MX" dirty="0">
                <a:latin typeface="Arial" panose="020B0604020202020204" pitchFamily="34" charset="0"/>
                <a:cs typeface="Arial" panose="020B0604020202020204" pitchFamily="34" charset="0"/>
              </a:rPr>
              <a:t>introdujo el concepto de control estadístico de calidad </a:t>
            </a:r>
          </a:p>
        </p:txBody>
      </p:sp>
      <p:sp>
        <p:nvSpPr>
          <p:cNvPr id="25" name="CuadroTexto 24"/>
          <p:cNvSpPr txBox="1"/>
          <p:nvPr/>
        </p:nvSpPr>
        <p:spPr>
          <a:xfrm>
            <a:off x="9493401" y="4041690"/>
            <a:ext cx="2026939" cy="1754326"/>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Otro de los logros más notables del Dr. </a:t>
            </a:r>
            <a:r>
              <a:rPr lang="es-MX" dirty="0" err="1">
                <a:latin typeface="Arial" panose="020B0604020202020204" pitchFamily="34" charset="0"/>
                <a:cs typeface="Arial" panose="020B0604020202020204" pitchFamily="34" charset="0"/>
              </a:rPr>
              <a:t>Shewhart</a:t>
            </a:r>
            <a:r>
              <a:rPr lang="es-MX" dirty="0">
                <a:latin typeface="Arial" panose="020B0604020202020204" pitchFamily="34" charset="0"/>
                <a:cs typeface="Arial" panose="020B0604020202020204" pitchFamily="34" charset="0"/>
              </a:rPr>
              <a:t> fue su famoso Ciclo de Mejoramiento PHVA </a:t>
            </a:r>
          </a:p>
        </p:txBody>
      </p:sp>
      <p:cxnSp>
        <p:nvCxnSpPr>
          <p:cNvPr id="27" name="Conector recto de flecha 26"/>
          <p:cNvCxnSpPr>
            <a:stCxn id="24" idx="2"/>
          </p:cNvCxnSpPr>
          <p:nvPr/>
        </p:nvCxnSpPr>
        <p:spPr>
          <a:xfrm flipH="1">
            <a:off x="10201541" y="1532164"/>
            <a:ext cx="1" cy="1460683"/>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stCxn id="25" idx="0"/>
          </p:cNvCxnSpPr>
          <p:nvPr/>
        </p:nvCxnSpPr>
        <p:spPr>
          <a:xfrm flipH="1" flipV="1">
            <a:off x="10506870" y="3441482"/>
            <a:ext cx="1" cy="600208"/>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050" name="Picture 2" descr="Resultado de imagen para trilogia de la calidad">
            <a:extLst>
              <a:ext uri="{FF2B5EF4-FFF2-40B4-BE49-F238E27FC236}">
                <a16:creationId xmlns:a16="http://schemas.microsoft.com/office/drawing/2014/main" xmlns="" id="{55E1084B-AFA9-40E4-B91D-73B1C439E0D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838" t="6668" r="9779" b="5004"/>
          <a:stretch/>
        </p:blipFill>
        <p:spPr bwMode="auto">
          <a:xfrm>
            <a:off x="4719214" y="83964"/>
            <a:ext cx="1194735" cy="116177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Resultado de imagen para circulos de calidad ishikawa">
            <a:extLst>
              <a:ext uri="{FF2B5EF4-FFF2-40B4-BE49-F238E27FC236}">
                <a16:creationId xmlns:a16="http://schemas.microsoft.com/office/drawing/2014/main" xmlns="" id="{EC88911D-FF1C-4969-BC30-7C5D16229A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3473" y="4938999"/>
            <a:ext cx="2079928" cy="123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769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14785" y="2749731"/>
            <a:ext cx="2076995" cy="523220"/>
          </a:xfrm>
          <a:prstGeom prst="rect">
            <a:avLst/>
          </a:prstGeom>
          <a:noFill/>
        </p:spPr>
        <p:txBody>
          <a:bodyPr wrap="square" rtlCol="0">
            <a:spAutoFit/>
          </a:bodyPr>
          <a:lstStyle/>
          <a:p>
            <a:r>
              <a:rPr lang="es-MX" sz="2800" b="1" dirty="0">
                <a:latin typeface="Arial Black" panose="020B0A04020102020204" pitchFamily="34" charset="0"/>
                <a:cs typeface="Arial" panose="020B0604020202020204" pitchFamily="34" charset="0"/>
              </a:rPr>
              <a:t>1942</a:t>
            </a:r>
          </a:p>
        </p:txBody>
      </p:sp>
      <p:cxnSp>
        <p:nvCxnSpPr>
          <p:cNvPr id="9" name="Conector recto de flecha 8"/>
          <p:cNvCxnSpPr>
            <a:cxnSpLocks/>
          </p:cNvCxnSpPr>
          <p:nvPr/>
        </p:nvCxnSpPr>
        <p:spPr>
          <a:xfrm>
            <a:off x="4479532" y="2502848"/>
            <a:ext cx="0" cy="64008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a:cxnSpLocks/>
          </p:cNvCxnSpPr>
          <p:nvPr/>
        </p:nvCxnSpPr>
        <p:spPr>
          <a:xfrm flipV="1">
            <a:off x="3575388" y="3429000"/>
            <a:ext cx="1" cy="733301"/>
          </a:xfrm>
          <a:prstGeom prst="straightConnector1">
            <a:avLst/>
          </a:prstGeom>
          <a:ln w="762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ector recto de flecha 16"/>
          <p:cNvCxnSpPr>
            <a:cxnSpLocks/>
          </p:cNvCxnSpPr>
          <p:nvPr/>
        </p:nvCxnSpPr>
        <p:spPr>
          <a:xfrm flipV="1">
            <a:off x="5360852" y="3481200"/>
            <a:ext cx="0" cy="555079"/>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7170410" y="2703719"/>
            <a:ext cx="1770017" cy="461665"/>
          </a:xfrm>
          <a:prstGeom prst="rect">
            <a:avLst/>
          </a:prstGeom>
          <a:noFill/>
        </p:spPr>
        <p:txBody>
          <a:bodyPr wrap="square" rtlCol="0">
            <a:spAutoFit/>
          </a:bodyPr>
          <a:lstStyle/>
          <a:p>
            <a:r>
              <a:rPr lang="es-MX" sz="2400" b="1" dirty="0">
                <a:latin typeface="Arial Black" panose="020B0A04020102020204" pitchFamily="34" charset="0"/>
              </a:rPr>
              <a:t>1943</a:t>
            </a:r>
          </a:p>
        </p:txBody>
      </p:sp>
      <p:cxnSp>
        <p:nvCxnSpPr>
          <p:cNvPr id="27" name="Conector recto de flecha 26"/>
          <p:cNvCxnSpPr>
            <a:cxnSpLocks/>
          </p:cNvCxnSpPr>
          <p:nvPr/>
        </p:nvCxnSpPr>
        <p:spPr>
          <a:xfrm flipH="1">
            <a:off x="8940427" y="1243036"/>
            <a:ext cx="1" cy="1460683"/>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cxnSpLocks/>
          </p:cNvCxnSpPr>
          <p:nvPr/>
        </p:nvCxnSpPr>
        <p:spPr>
          <a:xfrm flipH="1" flipV="1">
            <a:off x="10101101" y="3610978"/>
            <a:ext cx="1" cy="600208"/>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xmlns="" id="{DE4D6E1F-4EBA-428F-AB89-DDD3FAB86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964" y="499495"/>
            <a:ext cx="1652271" cy="206533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xmlns="" id="{BCBE5F9A-6F02-4CA0-BF3E-E25365D2EC47}"/>
              </a:ext>
            </a:extLst>
          </p:cNvPr>
          <p:cNvSpPr txBox="1"/>
          <p:nvPr/>
        </p:nvSpPr>
        <p:spPr>
          <a:xfrm>
            <a:off x="2999256" y="0"/>
            <a:ext cx="2657153" cy="2308324"/>
          </a:xfrm>
          <a:prstGeom prst="rect">
            <a:avLst/>
          </a:prstGeom>
          <a:noFill/>
        </p:spPr>
        <p:txBody>
          <a:bodyPr wrap="square" rtlCol="0">
            <a:spAutoFit/>
          </a:bodyPr>
          <a:lstStyle/>
          <a:p>
            <a:pPr algn="just"/>
            <a:r>
              <a:rPr lang="es-MX" dirty="0"/>
              <a:t>Su principal legado fue el desarrollo del método de Función de Despliegue de la Calidad (QFD), aún vigente, y de amplia utilización durante la etapa de diseño de productos.</a:t>
            </a:r>
          </a:p>
        </p:txBody>
      </p:sp>
      <p:sp>
        <p:nvSpPr>
          <p:cNvPr id="8" name="CuadroTexto 7">
            <a:extLst>
              <a:ext uri="{FF2B5EF4-FFF2-40B4-BE49-F238E27FC236}">
                <a16:creationId xmlns:a16="http://schemas.microsoft.com/office/drawing/2014/main" xmlns="" id="{50A18F7A-12E5-43B3-BFEE-07FC90D161D6}"/>
              </a:ext>
            </a:extLst>
          </p:cNvPr>
          <p:cNvSpPr txBox="1"/>
          <p:nvPr/>
        </p:nvSpPr>
        <p:spPr>
          <a:xfrm>
            <a:off x="647120" y="4438009"/>
            <a:ext cx="2974538" cy="923330"/>
          </a:xfrm>
          <a:prstGeom prst="rect">
            <a:avLst/>
          </a:prstGeom>
          <a:noFill/>
        </p:spPr>
        <p:txBody>
          <a:bodyPr wrap="square" rtlCol="0">
            <a:spAutoFit/>
          </a:bodyPr>
          <a:lstStyle/>
          <a:p>
            <a:pPr algn="just"/>
            <a:r>
              <a:rPr lang="es-MX" dirty="0"/>
              <a:t>también fue promotor, del concepto de </a:t>
            </a:r>
            <a:r>
              <a:rPr lang="es-MX" b="1" dirty="0"/>
              <a:t>Círculos de Calidad</a:t>
            </a:r>
            <a:endParaRPr lang="es-MX" dirty="0"/>
          </a:p>
        </p:txBody>
      </p:sp>
      <p:sp>
        <p:nvSpPr>
          <p:cNvPr id="10" name="CuadroTexto 9">
            <a:extLst>
              <a:ext uri="{FF2B5EF4-FFF2-40B4-BE49-F238E27FC236}">
                <a16:creationId xmlns:a16="http://schemas.microsoft.com/office/drawing/2014/main" xmlns="" id="{01606330-F000-4904-8A56-D25E8114CA8F}"/>
              </a:ext>
            </a:extLst>
          </p:cNvPr>
          <p:cNvSpPr txBox="1"/>
          <p:nvPr/>
        </p:nvSpPr>
        <p:spPr>
          <a:xfrm>
            <a:off x="483964" y="3513059"/>
            <a:ext cx="2638015" cy="523220"/>
          </a:xfrm>
          <a:prstGeom prst="rect">
            <a:avLst/>
          </a:prstGeom>
          <a:noFill/>
        </p:spPr>
        <p:txBody>
          <a:bodyPr wrap="square" rtlCol="0">
            <a:spAutoFit/>
          </a:bodyPr>
          <a:lstStyle/>
          <a:p>
            <a:r>
              <a:rPr lang="es-MX" sz="2800" b="1" dirty="0"/>
              <a:t>Shigeru </a:t>
            </a:r>
            <a:r>
              <a:rPr lang="es-MX" sz="2800" b="1" dirty="0" err="1"/>
              <a:t>Mizuno</a:t>
            </a:r>
            <a:endParaRPr lang="es-MX" sz="2800" b="1" dirty="0"/>
          </a:p>
        </p:txBody>
      </p:sp>
      <p:sp>
        <p:nvSpPr>
          <p:cNvPr id="14" name="CuadroTexto 13">
            <a:extLst>
              <a:ext uri="{FF2B5EF4-FFF2-40B4-BE49-F238E27FC236}">
                <a16:creationId xmlns:a16="http://schemas.microsoft.com/office/drawing/2014/main" xmlns="" id="{682094C1-F92B-4BD4-86AE-B26BD79B697D}"/>
              </a:ext>
            </a:extLst>
          </p:cNvPr>
          <p:cNvSpPr txBox="1"/>
          <p:nvPr/>
        </p:nvSpPr>
        <p:spPr>
          <a:xfrm>
            <a:off x="3787027" y="4176230"/>
            <a:ext cx="2873077" cy="2031325"/>
          </a:xfrm>
          <a:prstGeom prst="rect">
            <a:avLst/>
          </a:prstGeom>
          <a:noFill/>
        </p:spPr>
        <p:txBody>
          <a:bodyPr wrap="square" rtlCol="0">
            <a:spAutoFit/>
          </a:bodyPr>
          <a:lstStyle/>
          <a:p>
            <a:pPr algn="just"/>
            <a:r>
              <a:rPr lang="es-MX" dirty="0"/>
              <a:t>Trabajó sobre la idea del funcionamiento de la organización como una </a:t>
            </a:r>
            <a:r>
              <a:rPr lang="es-MX" b="1" dirty="0"/>
              <a:t>matriz interfuncional</a:t>
            </a:r>
            <a:r>
              <a:rPr lang="es-MX" dirty="0"/>
              <a:t>, en donde las responsabilidades deben ser claras y concretas.</a:t>
            </a:r>
          </a:p>
        </p:txBody>
      </p:sp>
      <p:sp>
        <p:nvSpPr>
          <p:cNvPr id="16" name="CuadroTexto 15">
            <a:extLst>
              <a:ext uri="{FF2B5EF4-FFF2-40B4-BE49-F238E27FC236}">
                <a16:creationId xmlns:a16="http://schemas.microsoft.com/office/drawing/2014/main" xmlns="" id="{EED102CE-0A19-47B1-A172-41A6E5CB2FE5}"/>
              </a:ext>
            </a:extLst>
          </p:cNvPr>
          <p:cNvSpPr txBox="1"/>
          <p:nvPr/>
        </p:nvSpPr>
        <p:spPr>
          <a:xfrm>
            <a:off x="8467843" y="471954"/>
            <a:ext cx="2794398" cy="646331"/>
          </a:xfrm>
          <a:prstGeom prst="rect">
            <a:avLst/>
          </a:prstGeom>
          <a:noFill/>
        </p:spPr>
        <p:txBody>
          <a:bodyPr wrap="square" rtlCol="0">
            <a:spAutoFit/>
          </a:bodyPr>
          <a:lstStyle/>
          <a:p>
            <a:r>
              <a:rPr lang="es-MX" dirty="0"/>
              <a:t>Desarrollo el diagrama de Causa-Efecto </a:t>
            </a:r>
          </a:p>
        </p:txBody>
      </p:sp>
      <p:sp>
        <p:nvSpPr>
          <p:cNvPr id="18" name="CuadroTexto 17">
            <a:extLst>
              <a:ext uri="{FF2B5EF4-FFF2-40B4-BE49-F238E27FC236}">
                <a16:creationId xmlns:a16="http://schemas.microsoft.com/office/drawing/2014/main" xmlns="" id="{84FA6FDB-0357-49AB-99BD-4582ABF7033B}"/>
              </a:ext>
            </a:extLst>
          </p:cNvPr>
          <p:cNvSpPr txBox="1"/>
          <p:nvPr/>
        </p:nvSpPr>
        <p:spPr>
          <a:xfrm>
            <a:off x="8582880" y="4144157"/>
            <a:ext cx="3339547" cy="2031325"/>
          </a:xfrm>
          <a:prstGeom prst="rect">
            <a:avLst/>
          </a:prstGeom>
          <a:noFill/>
        </p:spPr>
        <p:txBody>
          <a:bodyPr wrap="square" rtlCol="0">
            <a:spAutoFit/>
          </a:bodyPr>
          <a:lstStyle/>
          <a:p>
            <a:pPr algn="just"/>
            <a:r>
              <a:rPr lang="es-MX" dirty="0"/>
              <a:t>Ishikawa definió la filosofía administrativa que se encuentra detrás de la calidad e identificó los elementos de los sistemas de calidad que denominó, las "siete herramientas básicas de la administración”</a:t>
            </a:r>
          </a:p>
        </p:txBody>
      </p:sp>
      <p:pic>
        <p:nvPicPr>
          <p:cNvPr id="1028" name="Picture 4" descr="Imagen relacionada">
            <a:extLst>
              <a:ext uri="{FF2B5EF4-FFF2-40B4-BE49-F238E27FC236}">
                <a16:creationId xmlns:a16="http://schemas.microsoft.com/office/drawing/2014/main" xmlns="" id="{3AF01968-95C1-4988-9460-5ECB170E1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796" y="376717"/>
            <a:ext cx="2031172" cy="2150653"/>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xmlns="" id="{807BB9CE-72A3-42C2-8F67-FAD28D533650}"/>
              </a:ext>
            </a:extLst>
          </p:cNvPr>
          <p:cNvSpPr txBox="1"/>
          <p:nvPr/>
        </p:nvSpPr>
        <p:spPr>
          <a:xfrm>
            <a:off x="6464034" y="3607012"/>
            <a:ext cx="1740824" cy="830997"/>
          </a:xfrm>
          <a:prstGeom prst="rect">
            <a:avLst/>
          </a:prstGeom>
          <a:noFill/>
        </p:spPr>
        <p:txBody>
          <a:bodyPr wrap="square" rtlCol="0">
            <a:spAutoFit/>
          </a:bodyPr>
          <a:lstStyle/>
          <a:p>
            <a:pPr algn="ctr"/>
            <a:r>
              <a:rPr lang="es-MX" sz="2400" b="1" dirty="0"/>
              <a:t>Kaoru Ishikawa</a:t>
            </a:r>
          </a:p>
        </p:txBody>
      </p:sp>
      <p:cxnSp>
        <p:nvCxnSpPr>
          <p:cNvPr id="20" name="Conector recto de flecha 19">
            <a:extLst>
              <a:ext uri="{FF2B5EF4-FFF2-40B4-BE49-F238E27FC236}">
                <a16:creationId xmlns:a16="http://schemas.microsoft.com/office/drawing/2014/main" xmlns="" id="{6AF0C14E-B5F3-496A-938E-B8D5D4E86000}"/>
              </a:ext>
            </a:extLst>
          </p:cNvPr>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074" name="Picture 2" descr="Resultado de imagen para qfd methodology">
            <a:extLst>
              <a:ext uri="{FF2B5EF4-FFF2-40B4-BE49-F238E27FC236}">
                <a16:creationId xmlns:a16="http://schemas.microsoft.com/office/drawing/2014/main" xmlns="" id="{5BD2073E-643F-4D08-83AB-421684EAD15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5539" y="2004747"/>
            <a:ext cx="1639286" cy="1229464"/>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descr="Resultado de imagen para diagrama causa efecto">
            <a:extLst>
              <a:ext uri="{FF2B5EF4-FFF2-40B4-BE49-F238E27FC236}">
                <a16:creationId xmlns:a16="http://schemas.microsoft.com/office/drawing/2014/main" xmlns="" id="{8DFFC719-7B28-4961-A490-D4CDE6E810B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3080" name="Picture 8" descr="Resultado de imagen para diagrama causa efecto">
            <a:extLst>
              <a:ext uri="{FF2B5EF4-FFF2-40B4-BE49-F238E27FC236}">
                <a16:creationId xmlns:a16="http://schemas.microsoft.com/office/drawing/2014/main" xmlns="" id="{0745A825-049F-4470-A43C-77038E6AE3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6791" y="1258680"/>
            <a:ext cx="2667053" cy="158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068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14786" y="2749731"/>
            <a:ext cx="1418814" cy="523220"/>
          </a:xfrm>
          <a:prstGeom prst="rect">
            <a:avLst/>
          </a:prstGeom>
          <a:noFill/>
        </p:spPr>
        <p:txBody>
          <a:bodyPr wrap="square" rtlCol="0">
            <a:spAutoFit/>
          </a:bodyPr>
          <a:lstStyle/>
          <a:p>
            <a:pPr algn="ctr"/>
            <a:r>
              <a:rPr lang="es-MX" sz="2800" b="1" dirty="0">
                <a:latin typeface="Arial Black" panose="020B0A04020102020204" pitchFamily="34" charset="0"/>
                <a:cs typeface="Arial" panose="020B0604020202020204" pitchFamily="34" charset="0"/>
              </a:rPr>
              <a:t>1931</a:t>
            </a:r>
          </a:p>
        </p:txBody>
      </p:sp>
      <p:sp>
        <p:nvSpPr>
          <p:cNvPr id="6" name="CuadroTexto 5"/>
          <p:cNvSpPr txBox="1"/>
          <p:nvPr/>
        </p:nvSpPr>
        <p:spPr>
          <a:xfrm>
            <a:off x="2405472" y="620837"/>
            <a:ext cx="2955185" cy="1754326"/>
          </a:xfrm>
          <a:prstGeom prst="rect">
            <a:avLst/>
          </a:prstGeom>
          <a:noFill/>
        </p:spPr>
        <p:txBody>
          <a:bodyPr wrap="square" rtlCol="0">
            <a:spAutoFit/>
          </a:bodyPr>
          <a:lstStyle/>
          <a:p>
            <a:pPr algn="just"/>
            <a:r>
              <a:rPr lang="es-ES" dirty="0">
                <a:latin typeface="Arial" panose="020B0604020202020204" pitchFamily="34" charset="0"/>
                <a:cs typeface="Arial" panose="020B0604020202020204" pitchFamily="34" charset="0"/>
              </a:rPr>
              <a:t>Deming dio un fundamento científico a la calidad mediante la publicación del libro “</a:t>
            </a:r>
            <a:r>
              <a:rPr lang="es-ES" dirty="0" err="1">
                <a:latin typeface="Arial" panose="020B0604020202020204" pitchFamily="34" charset="0"/>
                <a:cs typeface="Arial" panose="020B0604020202020204" pitchFamily="34" charset="0"/>
              </a:rPr>
              <a:t>Economic</a:t>
            </a:r>
            <a:r>
              <a:rPr lang="es-ES" dirty="0">
                <a:latin typeface="Arial" panose="020B0604020202020204" pitchFamily="34" charset="0"/>
                <a:cs typeface="Arial" panose="020B0604020202020204" pitchFamily="34" charset="0"/>
              </a:rPr>
              <a:t> control </a:t>
            </a:r>
            <a:r>
              <a:rPr lang="es-ES" dirty="0" err="1">
                <a:latin typeface="Arial" panose="020B0604020202020204" pitchFamily="34" charset="0"/>
                <a:cs typeface="Arial" panose="020B0604020202020204" pitchFamily="34" charset="0"/>
              </a:rPr>
              <a:t>of</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quality</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of</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manufactured</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product</a:t>
            </a:r>
            <a:r>
              <a:rPr lang="es-ES" dirty="0">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cxnSp>
        <p:nvCxnSpPr>
          <p:cNvPr id="9" name="Conector recto de flecha 8"/>
          <p:cNvCxnSpPr>
            <a:cxnSpLocks/>
            <a:stCxn id="6" idx="2"/>
          </p:cNvCxnSpPr>
          <p:nvPr/>
        </p:nvCxnSpPr>
        <p:spPr>
          <a:xfrm flipH="1">
            <a:off x="3883064" y="2375163"/>
            <a:ext cx="1" cy="79911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a:cxnSpLocks/>
            <a:stCxn id="24" idx="2"/>
          </p:cNvCxnSpPr>
          <p:nvPr/>
        </p:nvCxnSpPr>
        <p:spPr>
          <a:xfrm>
            <a:off x="10337346" y="2263452"/>
            <a:ext cx="0" cy="74558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a:cxnSpLocks/>
            <a:stCxn id="39" idx="0"/>
          </p:cNvCxnSpPr>
          <p:nvPr/>
        </p:nvCxnSpPr>
        <p:spPr>
          <a:xfrm flipV="1">
            <a:off x="5767252" y="3492374"/>
            <a:ext cx="0" cy="75511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1" name="CuadroTexto 20"/>
          <p:cNvSpPr txBox="1"/>
          <p:nvPr/>
        </p:nvSpPr>
        <p:spPr>
          <a:xfrm>
            <a:off x="274320" y="3492373"/>
            <a:ext cx="2240275" cy="830997"/>
          </a:xfrm>
          <a:prstGeom prst="rect">
            <a:avLst/>
          </a:prstGeom>
          <a:noFill/>
        </p:spPr>
        <p:txBody>
          <a:bodyPr wrap="square" rtlCol="0">
            <a:spAutoFit/>
          </a:bodyPr>
          <a:lstStyle/>
          <a:p>
            <a:pPr algn="just"/>
            <a:r>
              <a:rPr lang="es-ES" sz="2400" b="1" dirty="0">
                <a:latin typeface="Arial Black" panose="020B0A04020102020204" pitchFamily="34" charset="0"/>
              </a:rPr>
              <a:t>W</a:t>
            </a:r>
            <a:r>
              <a:rPr lang="es-MX" sz="2400" b="1" dirty="0">
                <a:latin typeface="Arial Black" panose="020B0A04020102020204" pitchFamily="34" charset="0"/>
              </a:rPr>
              <a:t>. Edwards Deming</a:t>
            </a:r>
          </a:p>
        </p:txBody>
      </p:sp>
      <p:sp>
        <p:nvSpPr>
          <p:cNvPr id="22" name="CuadroTexto 21"/>
          <p:cNvSpPr txBox="1"/>
          <p:nvPr/>
        </p:nvSpPr>
        <p:spPr>
          <a:xfrm>
            <a:off x="4503208" y="3459987"/>
            <a:ext cx="1233304" cy="461665"/>
          </a:xfrm>
          <a:prstGeom prst="rect">
            <a:avLst/>
          </a:prstGeom>
          <a:noFill/>
        </p:spPr>
        <p:txBody>
          <a:bodyPr wrap="square" rtlCol="0">
            <a:spAutoFit/>
          </a:bodyPr>
          <a:lstStyle/>
          <a:p>
            <a:pPr algn="ctr"/>
            <a:r>
              <a:rPr lang="es-MX" sz="2400" b="1" dirty="0">
                <a:latin typeface="Arial Black" panose="020B0A04020102020204" pitchFamily="34" charset="0"/>
              </a:rPr>
              <a:t>1938</a:t>
            </a:r>
          </a:p>
        </p:txBody>
      </p:sp>
      <p:sp>
        <p:nvSpPr>
          <p:cNvPr id="24" name="CuadroTexto 23"/>
          <p:cNvSpPr txBox="1"/>
          <p:nvPr/>
        </p:nvSpPr>
        <p:spPr>
          <a:xfrm>
            <a:off x="8932858" y="509126"/>
            <a:ext cx="2808976" cy="1754326"/>
          </a:xfrm>
          <a:prstGeom prst="rect">
            <a:avLst/>
          </a:prstGeom>
          <a:noFill/>
        </p:spPr>
        <p:txBody>
          <a:bodyPr wrap="square" rtlCol="0">
            <a:spAutoFit/>
          </a:bodyPr>
          <a:lstStyle/>
          <a:p>
            <a:pPr algn="just"/>
            <a:r>
              <a:rPr lang="es-ES" dirty="0">
                <a:latin typeface="Arial" panose="020B0604020202020204" pitchFamily="34" charset="0"/>
                <a:cs typeface="Arial" panose="020B0604020202020204" pitchFamily="34" charset="0"/>
              </a:rPr>
              <a:t>I</a:t>
            </a:r>
            <a:r>
              <a:rPr lang="es-MX" dirty="0">
                <a:latin typeface="Arial" panose="020B0604020202020204" pitchFamily="34" charset="0"/>
                <a:cs typeface="Arial" panose="020B0604020202020204" pitchFamily="34" charset="0"/>
              </a:rPr>
              <a:t>impartió varias conferencias a altos directivos de empresas japonesas y les planteo las ventajas del control estadístico de la calidad</a:t>
            </a:r>
          </a:p>
        </p:txBody>
      </p:sp>
      <p:sp>
        <p:nvSpPr>
          <p:cNvPr id="26" name="CuadroTexto 25">
            <a:extLst>
              <a:ext uri="{FF2B5EF4-FFF2-40B4-BE49-F238E27FC236}">
                <a16:creationId xmlns:a16="http://schemas.microsoft.com/office/drawing/2014/main" xmlns="" id="{CF889D51-EA01-4E76-AA4D-F6CF0FB16F5B}"/>
              </a:ext>
            </a:extLst>
          </p:cNvPr>
          <p:cNvSpPr txBox="1"/>
          <p:nvPr/>
        </p:nvSpPr>
        <p:spPr>
          <a:xfrm>
            <a:off x="8568883" y="2562825"/>
            <a:ext cx="1165490" cy="461665"/>
          </a:xfrm>
          <a:prstGeom prst="rect">
            <a:avLst/>
          </a:prstGeom>
          <a:noFill/>
        </p:spPr>
        <p:txBody>
          <a:bodyPr wrap="square" rtlCol="0">
            <a:spAutoFit/>
          </a:bodyPr>
          <a:lstStyle/>
          <a:p>
            <a:pPr algn="ctr"/>
            <a:r>
              <a:rPr lang="es-MX" sz="2400" b="1" dirty="0">
                <a:latin typeface="Arial Black" panose="020B0A04020102020204" pitchFamily="34" charset="0"/>
              </a:rPr>
              <a:t>1950</a:t>
            </a:r>
          </a:p>
        </p:txBody>
      </p:sp>
      <p:sp>
        <p:nvSpPr>
          <p:cNvPr id="39" name="CuadroTexto 38">
            <a:extLst>
              <a:ext uri="{FF2B5EF4-FFF2-40B4-BE49-F238E27FC236}">
                <a16:creationId xmlns:a16="http://schemas.microsoft.com/office/drawing/2014/main" xmlns="" id="{062AE4EE-DD51-49D7-976B-C796A7418483}"/>
              </a:ext>
            </a:extLst>
          </p:cNvPr>
          <p:cNvSpPr txBox="1"/>
          <p:nvPr/>
        </p:nvSpPr>
        <p:spPr>
          <a:xfrm>
            <a:off x="4362764" y="4247484"/>
            <a:ext cx="2808976" cy="1754326"/>
          </a:xfrm>
          <a:prstGeom prst="rect">
            <a:avLst/>
          </a:prstGeom>
          <a:noFill/>
        </p:spPr>
        <p:txBody>
          <a:bodyPr wrap="square" rtlCol="0">
            <a:spAutoFit/>
          </a:bodyPr>
          <a:lstStyle/>
          <a:p>
            <a:pPr algn="just"/>
            <a:r>
              <a:rPr lang="es-ES" dirty="0"/>
              <a:t>Deming forma a cientos de ingenieros, directivos y estudiantes en el control estadístico de los procesos (SPC) y los conceptos de calidad.</a:t>
            </a:r>
            <a:endParaRPr lang="es-MX" dirty="0">
              <a:latin typeface="Arial" panose="020B0604020202020204" pitchFamily="34" charset="0"/>
              <a:cs typeface="Arial" panose="020B0604020202020204" pitchFamily="34" charset="0"/>
            </a:endParaRPr>
          </a:p>
        </p:txBody>
      </p:sp>
      <p:pic>
        <p:nvPicPr>
          <p:cNvPr id="46" name="Imagen 45">
            <a:extLst>
              <a:ext uri="{FF2B5EF4-FFF2-40B4-BE49-F238E27FC236}">
                <a16:creationId xmlns:a16="http://schemas.microsoft.com/office/drawing/2014/main" xmlns="" id="{837774EA-030B-404F-9963-8B2834B85AC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450166" y="509126"/>
            <a:ext cx="1888582" cy="1977747"/>
          </a:xfrm>
          <a:prstGeom prst="rect">
            <a:avLst/>
          </a:prstGeom>
        </p:spPr>
      </p:pic>
      <p:pic>
        <p:nvPicPr>
          <p:cNvPr id="49" name="Imagen 48">
            <a:extLst>
              <a:ext uri="{FF2B5EF4-FFF2-40B4-BE49-F238E27FC236}">
                <a16:creationId xmlns:a16="http://schemas.microsoft.com/office/drawing/2014/main" xmlns="" id="{69148C65-5BD8-4D3A-AAED-B84FAE59C8D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2405472" y="3758914"/>
            <a:ext cx="1905358" cy="2390551"/>
          </a:xfrm>
          <a:prstGeom prst="rect">
            <a:avLst/>
          </a:prstGeom>
        </p:spPr>
      </p:pic>
      <p:pic>
        <p:nvPicPr>
          <p:cNvPr id="52" name="Imagen 51">
            <a:extLst>
              <a:ext uri="{FF2B5EF4-FFF2-40B4-BE49-F238E27FC236}">
                <a16:creationId xmlns:a16="http://schemas.microsoft.com/office/drawing/2014/main" xmlns="" id="{BD95D35D-3E90-42B1-9B16-0168F3C4226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a:off x="6960313" y="236418"/>
            <a:ext cx="1682723" cy="1977747"/>
          </a:xfrm>
          <a:prstGeom prst="rect">
            <a:avLst/>
          </a:prstGeom>
        </p:spPr>
      </p:pic>
      <p:cxnSp>
        <p:nvCxnSpPr>
          <p:cNvPr id="16" name="Conector recto de flecha 15">
            <a:extLst>
              <a:ext uri="{FF2B5EF4-FFF2-40B4-BE49-F238E27FC236}">
                <a16:creationId xmlns:a16="http://schemas.microsoft.com/office/drawing/2014/main" xmlns="" id="{1F0893A9-858B-45B2-9043-A0DB7EC9325D}"/>
              </a:ext>
            </a:extLst>
          </p:cNvPr>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098" name="Picture 2" descr="Resultado de imagen para Economic control of quality of manufactured product">
            <a:extLst>
              <a:ext uri="{FF2B5EF4-FFF2-40B4-BE49-F238E27FC236}">
                <a16:creationId xmlns:a16="http://schemas.microsoft.com/office/drawing/2014/main" xmlns="" id="{A0F78EB3-FDFB-468A-A5D3-F2A18974288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80834" y="1225291"/>
            <a:ext cx="1289657" cy="197774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para control estadistico de la calidad deming">
            <a:extLst>
              <a:ext uri="{FF2B5EF4-FFF2-40B4-BE49-F238E27FC236}">
                <a16:creationId xmlns:a16="http://schemas.microsoft.com/office/drawing/2014/main" xmlns="" id="{84BBA55C-E9B9-48CF-8A38-DC9A52EA46D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02499" y="3665445"/>
            <a:ext cx="3473069" cy="233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972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986982" y="3706332"/>
            <a:ext cx="1418814" cy="523220"/>
          </a:xfrm>
          <a:prstGeom prst="rect">
            <a:avLst/>
          </a:prstGeom>
          <a:noFill/>
        </p:spPr>
        <p:txBody>
          <a:bodyPr wrap="square" rtlCol="0">
            <a:spAutoFit/>
          </a:bodyPr>
          <a:lstStyle/>
          <a:p>
            <a:pPr algn="ctr"/>
            <a:r>
              <a:rPr lang="es-MX" sz="2800" b="1" dirty="0">
                <a:latin typeface="Arial Black" panose="020B0A04020102020204" pitchFamily="34" charset="0"/>
                <a:cs typeface="Arial" panose="020B0604020202020204" pitchFamily="34" charset="0"/>
              </a:rPr>
              <a:t>1982</a:t>
            </a:r>
          </a:p>
        </p:txBody>
      </p:sp>
      <p:cxnSp>
        <p:nvCxnSpPr>
          <p:cNvPr id="17" name="Conector recto de flecha 16"/>
          <p:cNvCxnSpPr>
            <a:cxnSpLocks/>
          </p:cNvCxnSpPr>
          <p:nvPr/>
        </p:nvCxnSpPr>
        <p:spPr>
          <a:xfrm flipH="1" flipV="1">
            <a:off x="3811861" y="3547018"/>
            <a:ext cx="9479" cy="52322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2376806" y="3652449"/>
            <a:ext cx="1233304" cy="461665"/>
          </a:xfrm>
          <a:prstGeom prst="rect">
            <a:avLst/>
          </a:prstGeom>
          <a:noFill/>
        </p:spPr>
        <p:txBody>
          <a:bodyPr wrap="square" rtlCol="0">
            <a:spAutoFit/>
          </a:bodyPr>
          <a:lstStyle/>
          <a:p>
            <a:pPr algn="ctr"/>
            <a:r>
              <a:rPr lang="es-MX" sz="2400" b="1" dirty="0">
                <a:latin typeface="Arial Black" panose="020B0A04020102020204" pitchFamily="34" charset="0"/>
              </a:rPr>
              <a:t>1986</a:t>
            </a:r>
          </a:p>
        </p:txBody>
      </p:sp>
      <p:cxnSp>
        <p:nvCxnSpPr>
          <p:cNvPr id="27" name="Conector recto de flecha 26"/>
          <p:cNvCxnSpPr>
            <a:cxnSpLocks/>
            <a:stCxn id="25" idx="2"/>
          </p:cNvCxnSpPr>
          <p:nvPr/>
        </p:nvCxnSpPr>
        <p:spPr>
          <a:xfrm>
            <a:off x="6355080" y="2199287"/>
            <a:ext cx="0" cy="94363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cxnSpLocks/>
            <a:stCxn id="19" idx="0"/>
          </p:cNvCxnSpPr>
          <p:nvPr/>
        </p:nvCxnSpPr>
        <p:spPr>
          <a:xfrm flipV="1">
            <a:off x="9682692" y="3503021"/>
            <a:ext cx="0" cy="63812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xmlns="" id="{CF889D51-EA01-4E76-AA4D-F6CF0FB16F5B}"/>
              </a:ext>
            </a:extLst>
          </p:cNvPr>
          <p:cNvSpPr txBox="1"/>
          <p:nvPr/>
        </p:nvSpPr>
        <p:spPr>
          <a:xfrm>
            <a:off x="5125630" y="2681252"/>
            <a:ext cx="1165490" cy="461665"/>
          </a:xfrm>
          <a:prstGeom prst="rect">
            <a:avLst/>
          </a:prstGeom>
          <a:noFill/>
        </p:spPr>
        <p:txBody>
          <a:bodyPr wrap="square" rtlCol="0">
            <a:spAutoFit/>
          </a:bodyPr>
          <a:lstStyle/>
          <a:p>
            <a:pPr algn="ctr"/>
            <a:r>
              <a:rPr lang="es-MX" sz="2400" b="1" dirty="0">
                <a:latin typeface="Arial Black" panose="020B0A04020102020204" pitchFamily="34" charset="0"/>
              </a:rPr>
              <a:t>1950</a:t>
            </a:r>
          </a:p>
        </p:txBody>
      </p:sp>
      <p:sp>
        <p:nvSpPr>
          <p:cNvPr id="28" name="CuadroTexto 27">
            <a:extLst>
              <a:ext uri="{FF2B5EF4-FFF2-40B4-BE49-F238E27FC236}">
                <a16:creationId xmlns:a16="http://schemas.microsoft.com/office/drawing/2014/main" xmlns="" id="{2A58927F-2EDA-4130-81F9-F592AA0DCFE0}"/>
              </a:ext>
            </a:extLst>
          </p:cNvPr>
          <p:cNvSpPr txBox="1"/>
          <p:nvPr/>
        </p:nvSpPr>
        <p:spPr>
          <a:xfrm>
            <a:off x="2258138" y="4053524"/>
            <a:ext cx="3140685" cy="2062103"/>
          </a:xfrm>
          <a:prstGeom prst="rect">
            <a:avLst/>
          </a:prstGeom>
          <a:noFill/>
        </p:spPr>
        <p:txBody>
          <a:bodyPr wrap="square" rtlCol="0">
            <a:spAutoFit/>
          </a:bodyPr>
          <a:lstStyle/>
          <a:p>
            <a:pPr algn="just"/>
            <a:r>
              <a:rPr lang="es-ES" sz="1600" dirty="0">
                <a:latin typeface="Arial" panose="020B0604020202020204" pitchFamily="34" charset="0"/>
                <a:cs typeface="Arial" panose="020B0604020202020204" pitchFamily="34" charset="0"/>
              </a:rPr>
              <a:t>Deming expone los principios en los que se debe basar la administración de una organización para mejorar su competitividad en forma continua en su libro “</a:t>
            </a:r>
            <a:r>
              <a:rPr lang="es-ES" sz="1600" dirty="0" err="1">
                <a:latin typeface="Arial" panose="020B0604020202020204" pitchFamily="34" charset="0"/>
                <a:cs typeface="Arial" panose="020B0604020202020204" pitchFamily="34" charset="0"/>
              </a:rPr>
              <a:t>Out</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of</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the</a:t>
            </a:r>
            <a:r>
              <a:rPr lang="es-ES" sz="1600" dirty="0">
                <a:latin typeface="Arial" panose="020B0604020202020204" pitchFamily="34" charset="0"/>
                <a:cs typeface="Arial" panose="020B0604020202020204" pitchFamily="34" charset="0"/>
              </a:rPr>
              <a:t> crisis. </a:t>
            </a:r>
            <a:r>
              <a:rPr lang="es-ES" sz="1600" dirty="0" err="1">
                <a:latin typeface="Arial" panose="020B0604020202020204" pitchFamily="34" charset="0"/>
                <a:cs typeface="Arial" panose="020B0604020202020204" pitchFamily="34" charset="0"/>
              </a:rPr>
              <a:t>Quality</a:t>
            </a:r>
            <a:r>
              <a:rPr lang="es-ES" sz="1600" dirty="0">
                <a:latin typeface="Arial" panose="020B0604020202020204" pitchFamily="34" charset="0"/>
                <a:cs typeface="Arial" panose="020B0604020202020204" pitchFamily="34" charset="0"/>
              </a:rPr>
              <a:t>, </a:t>
            </a:r>
            <a:r>
              <a:rPr lang="es-ES" sz="1600" dirty="0" err="1">
                <a:latin typeface="Arial" panose="020B0604020202020204" pitchFamily="34" charset="0"/>
                <a:cs typeface="Arial" panose="020B0604020202020204" pitchFamily="34" charset="0"/>
              </a:rPr>
              <a:t>productivity</a:t>
            </a:r>
            <a:r>
              <a:rPr lang="es-ES" sz="1600" dirty="0">
                <a:latin typeface="Arial" panose="020B0604020202020204" pitchFamily="34" charset="0"/>
                <a:cs typeface="Arial" panose="020B0604020202020204" pitchFamily="34" charset="0"/>
              </a:rPr>
              <a:t> and </a:t>
            </a:r>
            <a:r>
              <a:rPr lang="es-ES" sz="1600" dirty="0" err="1">
                <a:latin typeface="Arial" panose="020B0604020202020204" pitchFamily="34" charset="0"/>
                <a:cs typeface="Arial" panose="020B0604020202020204" pitchFamily="34" charset="0"/>
              </a:rPr>
              <a:t>competitive</a:t>
            </a:r>
            <a:r>
              <a:rPr lang="es-ES" sz="1600" dirty="0">
                <a:latin typeface="Arial" panose="020B0604020202020204" pitchFamily="34" charset="0"/>
                <a:cs typeface="Arial" panose="020B0604020202020204" pitchFamily="34" charset="0"/>
              </a:rPr>
              <a:t> position”</a:t>
            </a:r>
            <a:endParaRPr lang="es-MX" sz="1600" dirty="0">
              <a:latin typeface="Arial" panose="020B0604020202020204" pitchFamily="34" charset="0"/>
              <a:cs typeface="Arial" panose="020B0604020202020204" pitchFamily="34" charset="0"/>
            </a:endParaRPr>
          </a:p>
        </p:txBody>
      </p:sp>
      <p:sp>
        <p:nvSpPr>
          <p:cNvPr id="18" name="CuadroTexto 17">
            <a:extLst>
              <a:ext uri="{FF2B5EF4-FFF2-40B4-BE49-F238E27FC236}">
                <a16:creationId xmlns:a16="http://schemas.microsoft.com/office/drawing/2014/main" xmlns="" id="{CEAE87AD-5ADB-419A-94FA-BA6210F062F6}"/>
              </a:ext>
            </a:extLst>
          </p:cNvPr>
          <p:cNvSpPr txBox="1"/>
          <p:nvPr/>
        </p:nvSpPr>
        <p:spPr>
          <a:xfrm>
            <a:off x="526112" y="510634"/>
            <a:ext cx="1527975" cy="830997"/>
          </a:xfrm>
          <a:prstGeom prst="rect">
            <a:avLst/>
          </a:prstGeom>
          <a:noFill/>
        </p:spPr>
        <p:txBody>
          <a:bodyPr wrap="square" rtlCol="0">
            <a:spAutoFit/>
          </a:bodyPr>
          <a:lstStyle/>
          <a:p>
            <a:pPr algn="just"/>
            <a:r>
              <a:rPr lang="es-ES" sz="2400" b="1" dirty="0">
                <a:latin typeface="Arial Black" panose="020B0A04020102020204" pitchFamily="34" charset="0"/>
              </a:rPr>
              <a:t>Genichi Taguchi</a:t>
            </a:r>
            <a:endParaRPr lang="es-MX" sz="2400" b="1" dirty="0">
              <a:latin typeface="Arial Black" panose="020B0A04020102020204" pitchFamily="34" charset="0"/>
            </a:endParaRPr>
          </a:p>
        </p:txBody>
      </p:sp>
      <p:sp>
        <p:nvSpPr>
          <p:cNvPr id="19" name="CuadroTexto 18">
            <a:extLst>
              <a:ext uri="{FF2B5EF4-FFF2-40B4-BE49-F238E27FC236}">
                <a16:creationId xmlns:a16="http://schemas.microsoft.com/office/drawing/2014/main" xmlns="" id="{10FB2FBD-DFAB-4691-BA65-764B8F10029C}"/>
              </a:ext>
            </a:extLst>
          </p:cNvPr>
          <p:cNvSpPr txBox="1"/>
          <p:nvPr/>
        </p:nvSpPr>
        <p:spPr>
          <a:xfrm>
            <a:off x="7764439" y="4141141"/>
            <a:ext cx="3836505" cy="2031325"/>
          </a:xfrm>
          <a:prstGeom prst="rect">
            <a:avLst/>
          </a:prstGeom>
          <a:noFill/>
        </p:spPr>
        <p:txBody>
          <a:bodyPr wrap="square" rtlCol="0">
            <a:spAutoFit/>
          </a:bodyPr>
          <a:lstStyle/>
          <a:p>
            <a:pPr algn="just"/>
            <a:r>
              <a:rPr lang="es-ES" sz="1400" dirty="0">
                <a:latin typeface="Arial" panose="020B0604020202020204" pitchFamily="34" charset="0"/>
                <a:cs typeface="Arial" panose="020B0604020202020204" pitchFamily="34" charset="0"/>
              </a:rPr>
              <a:t>Definió dos elementos claves para su </a:t>
            </a:r>
            <a:r>
              <a:rPr lang="es-ES" sz="1400" dirty="0" err="1">
                <a:latin typeface="Arial" panose="020B0604020202020204" pitchFamily="34" charset="0"/>
                <a:cs typeface="Arial" panose="020B0604020202020204" pitchFamily="34" charset="0"/>
              </a:rPr>
              <a:t>filosofia</a:t>
            </a:r>
            <a:r>
              <a:rPr lang="es-ES" sz="1400" dirty="0">
                <a:latin typeface="Arial" panose="020B0604020202020204" pitchFamily="34" charset="0"/>
                <a:cs typeface="Arial" panose="020B0604020202020204" pitchFamily="34" charset="0"/>
              </a:rPr>
              <a:t>:</a:t>
            </a:r>
          </a:p>
          <a:p>
            <a:pPr algn="just"/>
            <a:r>
              <a:rPr lang="es-ES" sz="1400" dirty="0">
                <a:latin typeface="Arial" panose="020B0604020202020204" pitchFamily="34" charset="0"/>
                <a:cs typeface="Arial" panose="020B0604020202020204" pitchFamily="34" charset="0"/>
              </a:rPr>
              <a:t>1. Taguchi la función de perdida, utilizado para medir la perdida financiera resultante de la mala calidad. </a:t>
            </a:r>
          </a:p>
          <a:p>
            <a:pPr algn="just"/>
            <a:r>
              <a:rPr lang="es-ES" sz="1400" dirty="0">
                <a:latin typeface="Arial" panose="020B0604020202020204" pitchFamily="34" charset="0"/>
                <a:cs typeface="Arial" panose="020B0604020202020204" pitchFamily="34" charset="0"/>
              </a:rPr>
              <a:t>2. La filosofía del control de calidad fuera de línea, el diseño de productos y procesos basado en parámetros de diseño que determinan el buen funcionamiento del equipo.</a:t>
            </a:r>
            <a:endParaRPr lang="es-MX" sz="1400" dirty="0">
              <a:latin typeface="Arial" panose="020B0604020202020204" pitchFamily="34" charset="0"/>
              <a:cs typeface="Arial" panose="020B0604020202020204" pitchFamily="34" charset="0"/>
            </a:endParaRPr>
          </a:p>
        </p:txBody>
      </p:sp>
      <p:sp>
        <p:nvSpPr>
          <p:cNvPr id="25" name="CuadroTexto 24">
            <a:extLst>
              <a:ext uri="{FF2B5EF4-FFF2-40B4-BE49-F238E27FC236}">
                <a16:creationId xmlns:a16="http://schemas.microsoft.com/office/drawing/2014/main" xmlns="" id="{B5B7455F-D65A-483C-95DC-ED8CCA09D954}"/>
              </a:ext>
            </a:extLst>
          </p:cNvPr>
          <p:cNvSpPr txBox="1"/>
          <p:nvPr/>
        </p:nvSpPr>
        <p:spPr>
          <a:xfrm>
            <a:off x="4705184" y="998958"/>
            <a:ext cx="3299792" cy="1200329"/>
          </a:xfrm>
          <a:prstGeom prst="rect">
            <a:avLst/>
          </a:prstGeom>
          <a:noFill/>
        </p:spPr>
        <p:txBody>
          <a:bodyPr wrap="square" rtlCol="0">
            <a:spAutoFit/>
          </a:bodyPr>
          <a:lstStyle/>
          <a:p>
            <a:pPr algn="just"/>
            <a:r>
              <a:rPr lang="es-ES" dirty="0"/>
              <a:t>Desarrolló una metodología para la aplicación de Estadísticas para mejorar la calidad de los productos manufacturados.</a:t>
            </a:r>
            <a:endParaRPr lang="es-MX" sz="1600" dirty="0">
              <a:latin typeface="Arial" panose="020B0604020202020204" pitchFamily="34" charset="0"/>
              <a:cs typeface="Arial" panose="020B0604020202020204" pitchFamily="34" charset="0"/>
            </a:endParaRPr>
          </a:p>
        </p:txBody>
      </p:sp>
      <p:pic>
        <p:nvPicPr>
          <p:cNvPr id="32" name="Imagen 31">
            <a:extLst>
              <a:ext uri="{FF2B5EF4-FFF2-40B4-BE49-F238E27FC236}">
                <a16:creationId xmlns:a16="http://schemas.microsoft.com/office/drawing/2014/main" xmlns="" id="{EB4B2CB3-4890-4548-8DC8-9B3DB4C2C71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33730" y="4251845"/>
            <a:ext cx="1464243" cy="1510404"/>
          </a:xfrm>
          <a:prstGeom prst="rect">
            <a:avLst/>
          </a:prstGeom>
        </p:spPr>
      </p:pic>
      <p:pic>
        <p:nvPicPr>
          <p:cNvPr id="41" name="Imagen 40">
            <a:extLst>
              <a:ext uri="{FF2B5EF4-FFF2-40B4-BE49-F238E27FC236}">
                <a16:creationId xmlns:a16="http://schemas.microsoft.com/office/drawing/2014/main" xmlns="" id="{0ED59200-7619-4E3B-BB8E-79F03F99996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2523235" y="575307"/>
            <a:ext cx="1905000" cy="2219325"/>
          </a:xfrm>
          <a:prstGeom prst="rect">
            <a:avLst/>
          </a:prstGeom>
        </p:spPr>
      </p:pic>
      <p:pic>
        <p:nvPicPr>
          <p:cNvPr id="46" name="Imagen 45">
            <a:extLst>
              <a:ext uri="{FF2B5EF4-FFF2-40B4-BE49-F238E27FC236}">
                <a16:creationId xmlns:a16="http://schemas.microsoft.com/office/drawing/2014/main" xmlns="" id="{D9E1EE3A-57C4-42E3-8CA1-3B49742430B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a:off x="5988112" y="3975996"/>
            <a:ext cx="1525470" cy="1896958"/>
          </a:xfrm>
          <a:prstGeom prst="rect">
            <a:avLst/>
          </a:prstGeom>
        </p:spPr>
      </p:pic>
      <p:cxnSp>
        <p:nvCxnSpPr>
          <p:cNvPr id="21" name="Conector recto de flecha 20">
            <a:extLst>
              <a:ext uri="{FF2B5EF4-FFF2-40B4-BE49-F238E27FC236}">
                <a16:creationId xmlns:a16="http://schemas.microsoft.com/office/drawing/2014/main" xmlns="" id="{66A19308-A53B-475D-8532-87D904BC2F08}"/>
              </a:ext>
            </a:extLst>
          </p:cNvPr>
          <p:cNvCxnSpPr>
            <a:cxnSpLocks/>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322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de flecha 16"/>
          <p:cNvCxnSpPr>
            <a:cxnSpLocks/>
          </p:cNvCxnSpPr>
          <p:nvPr/>
        </p:nvCxnSpPr>
        <p:spPr>
          <a:xfrm flipV="1">
            <a:off x="1346673" y="3795112"/>
            <a:ext cx="0" cy="62289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7 CuadroTexto"/>
          <p:cNvSpPr txBox="1"/>
          <p:nvPr/>
        </p:nvSpPr>
        <p:spPr>
          <a:xfrm>
            <a:off x="274320" y="373487"/>
            <a:ext cx="4146997" cy="677108"/>
          </a:xfrm>
          <a:prstGeom prst="rect">
            <a:avLst/>
          </a:prstGeom>
          <a:noFill/>
        </p:spPr>
        <p:txBody>
          <a:bodyPr wrap="square" rtlCol="0">
            <a:spAutoFit/>
          </a:bodyPr>
          <a:lstStyle/>
          <a:p>
            <a:r>
              <a:rPr lang="es-MX" sz="2000" b="1" dirty="0" err="1"/>
              <a:t>Armand</a:t>
            </a:r>
            <a:r>
              <a:rPr lang="es-MX" sz="2000" b="1" dirty="0"/>
              <a:t> v. </a:t>
            </a:r>
            <a:r>
              <a:rPr lang="es-MX" sz="2000" b="1" dirty="0" err="1"/>
              <a:t>feigenbaum</a:t>
            </a:r>
            <a:endParaRPr lang="es-MX" sz="2000" b="1" dirty="0"/>
          </a:p>
          <a:p>
            <a:endParaRPr lang="es-MX" dirty="0"/>
          </a:p>
        </p:txBody>
      </p:sp>
      <p:sp>
        <p:nvSpPr>
          <p:cNvPr id="9" name="8 CuadroTexto"/>
          <p:cNvSpPr txBox="1"/>
          <p:nvPr/>
        </p:nvSpPr>
        <p:spPr>
          <a:xfrm>
            <a:off x="2704978" y="1050594"/>
            <a:ext cx="3850783" cy="1015663"/>
          </a:xfrm>
          <a:prstGeom prst="rect">
            <a:avLst/>
          </a:prstGeom>
          <a:noFill/>
        </p:spPr>
        <p:txBody>
          <a:bodyPr wrap="square" rtlCol="0">
            <a:spAutoFit/>
          </a:bodyPr>
          <a:lstStyle/>
          <a:p>
            <a:r>
              <a:rPr lang="es-MX" sz="2000" dirty="0"/>
              <a:t>Principal experto en la calidad de General Electric en  </a:t>
            </a:r>
            <a:r>
              <a:rPr lang="es-MX" sz="2000" dirty="0" err="1"/>
              <a:t>Schnectady</a:t>
            </a:r>
            <a:r>
              <a:rPr lang="es-MX" sz="2000" dirty="0"/>
              <a:t>, nueva York.</a:t>
            </a:r>
          </a:p>
        </p:txBody>
      </p:sp>
      <p:sp>
        <p:nvSpPr>
          <p:cNvPr id="10" name="9 CuadroTexto"/>
          <p:cNvSpPr txBox="1"/>
          <p:nvPr/>
        </p:nvSpPr>
        <p:spPr>
          <a:xfrm>
            <a:off x="863299" y="3395002"/>
            <a:ext cx="1030310" cy="400110"/>
          </a:xfrm>
          <a:prstGeom prst="rect">
            <a:avLst/>
          </a:prstGeom>
          <a:noFill/>
        </p:spPr>
        <p:txBody>
          <a:bodyPr wrap="square" rtlCol="0">
            <a:spAutoFit/>
          </a:bodyPr>
          <a:lstStyle/>
          <a:p>
            <a:pPr algn="ctr"/>
            <a:r>
              <a:rPr lang="es-MX" sz="2000" b="1" dirty="0"/>
              <a:t>1951</a:t>
            </a:r>
          </a:p>
        </p:txBody>
      </p:sp>
      <p:sp>
        <p:nvSpPr>
          <p:cNvPr id="12" name="11 CuadroTexto"/>
          <p:cNvSpPr txBox="1"/>
          <p:nvPr/>
        </p:nvSpPr>
        <p:spPr>
          <a:xfrm>
            <a:off x="1656773" y="3629538"/>
            <a:ext cx="2973595" cy="1323439"/>
          </a:xfrm>
          <a:prstGeom prst="rect">
            <a:avLst/>
          </a:prstGeom>
          <a:noFill/>
        </p:spPr>
        <p:txBody>
          <a:bodyPr wrap="square" rtlCol="0">
            <a:spAutoFit/>
          </a:bodyPr>
          <a:lstStyle/>
          <a:p>
            <a:r>
              <a:rPr lang="es-MX" sz="2000" dirty="0"/>
              <a:t>Escribió su obra mas importante, total </a:t>
            </a:r>
            <a:r>
              <a:rPr lang="es-MX" sz="2000" dirty="0" err="1"/>
              <a:t>Quality</a:t>
            </a:r>
            <a:r>
              <a:rPr lang="es-MX" sz="2000" dirty="0"/>
              <a:t> control ( Control de Calidad Total)</a:t>
            </a:r>
          </a:p>
        </p:txBody>
      </p:sp>
      <p:sp>
        <p:nvSpPr>
          <p:cNvPr id="13" name="12 CuadroTexto"/>
          <p:cNvSpPr txBox="1"/>
          <p:nvPr/>
        </p:nvSpPr>
        <p:spPr>
          <a:xfrm>
            <a:off x="9291900" y="2640167"/>
            <a:ext cx="830894" cy="400110"/>
          </a:xfrm>
          <a:prstGeom prst="rect">
            <a:avLst/>
          </a:prstGeom>
          <a:noFill/>
        </p:spPr>
        <p:txBody>
          <a:bodyPr wrap="square" rtlCol="0">
            <a:spAutoFit/>
          </a:bodyPr>
          <a:lstStyle/>
          <a:p>
            <a:r>
              <a:rPr lang="es-MX" sz="2000" b="1" dirty="0"/>
              <a:t>1958 </a:t>
            </a:r>
          </a:p>
        </p:txBody>
      </p:sp>
      <p:sp>
        <p:nvSpPr>
          <p:cNvPr id="14" name="13 CuadroTexto"/>
          <p:cNvSpPr txBox="1"/>
          <p:nvPr/>
        </p:nvSpPr>
        <p:spPr>
          <a:xfrm>
            <a:off x="8525814" y="712041"/>
            <a:ext cx="3193960" cy="1323439"/>
          </a:xfrm>
          <a:prstGeom prst="rect">
            <a:avLst/>
          </a:prstGeom>
          <a:noFill/>
        </p:spPr>
        <p:txBody>
          <a:bodyPr wrap="square" rtlCol="0">
            <a:spAutoFit/>
          </a:bodyPr>
          <a:lstStyle/>
          <a:p>
            <a:r>
              <a:rPr lang="es-MX" sz="2000" dirty="0"/>
              <a:t>Fue designado ejecutivo de las operaciones industriales de </a:t>
            </a:r>
            <a:r>
              <a:rPr lang="es-MX" sz="2000" dirty="0" err="1"/>
              <a:t>Genral</a:t>
            </a:r>
            <a:r>
              <a:rPr lang="es-MX" sz="2000" dirty="0"/>
              <a:t> Electric en el mundo.</a:t>
            </a:r>
          </a:p>
        </p:txBody>
      </p:sp>
      <p:cxnSp>
        <p:nvCxnSpPr>
          <p:cNvPr id="15" name="Conector recto de flecha 26"/>
          <p:cNvCxnSpPr>
            <a:cxnSpLocks/>
          </p:cNvCxnSpPr>
          <p:nvPr/>
        </p:nvCxnSpPr>
        <p:spPr>
          <a:xfrm>
            <a:off x="9600555" y="2034389"/>
            <a:ext cx="0" cy="554264"/>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16 CuadroTexto"/>
          <p:cNvSpPr txBox="1"/>
          <p:nvPr/>
        </p:nvSpPr>
        <p:spPr>
          <a:xfrm>
            <a:off x="6408660" y="3449603"/>
            <a:ext cx="811369" cy="400110"/>
          </a:xfrm>
          <a:prstGeom prst="rect">
            <a:avLst/>
          </a:prstGeom>
          <a:noFill/>
        </p:spPr>
        <p:txBody>
          <a:bodyPr wrap="square" rtlCol="0">
            <a:spAutoFit/>
          </a:bodyPr>
          <a:lstStyle/>
          <a:p>
            <a:r>
              <a:rPr lang="es-MX" sz="2000" b="1" dirty="0"/>
              <a:t>1968</a:t>
            </a:r>
          </a:p>
        </p:txBody>
      </p:sp>
      <p:cxnSp>
        <p:nvCxnSpPr>
          <p:cNvPr id="18" name="Conector recto de flecha 16"/>
          <p:cNvCxnSpPr>
            <a:cxnSpLocks/>
          </p:cNvCxnSpPr>
          <p:nvPr/>
        </p:nvCxnSpPr>
        <p:spPr>
          <a:xfrm flipV="1">
            <a:off x="6814345" y="3938297"/>
            <a:ext cx="0" cy="62289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7585656" y="3731704"/>
            <a:ext cx="2537138" cy="1323439"/>
          </a:xfrm>
          <a:prstGeom prst="rect">
            <a:avLst/>
          </a:prstGeom>
          <a:noFill/>
        </p:spPr>
        <p:txBody>
          <a:bodyPr wrap="square" rtlCol="0">
            <a:spAutoFit/>
          </a:bodyPr>
          <a:lstStyle/>
          <a:p>
            <a:r>
              <a:rPr lang="es-MX" sz="2000" dirty="0"/>
              <a:t>Fundo la compañía general </a:t>
            </a:r>
            <a:r>
              <a:rPr lang="es-MX" sz="2000" dirty="0" err="1"/>
              <a:t>systems</a:t>
            </a:r>
            <a:r>
              <a:rPr lang="es-MX" sz="2000" dirty="0"/>
              <a:t> en Pittsfield, Massachusetts.</a:t>
            </a:r>
          </a:p>
        </p:txBody>
      </p:sp>
      <p:cxnSp>
        <p:nvCxnSpPr>
          <p:cNvPr id="16" name="Conector recto de flecha 15">
            <a:extLst>
              <a:ext uri="{FF2B5EF4-FFF2-40B4-BE49-F238E27FC236}">
                <a16:creationId xmlns:a16="http://schemas.microsoft.com/office/drawing/2014/main" xmlns="" id="{42139A08-0FD6-43F5-BDBA-88E8A3E6ACEF}"/>
              </a:ext>
            </a:extLst>
          </p:cNvPr>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122" name="Picture 2" descr="Imagen relacionada">
            <a:extLst>
              <a:ext uri="{FF2B5EF4-FFF2-40B4-BE49-F238E27FC236}">
                <a16:creationId xmlns:a16="http://schemas.microsoft.com/office/drawing/2014/main" xmlns="" id="{5003D313-304A-44B1-A2E9-9B150A9874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534" y="906613"/>
            <a:ext cx="1971675" cy="22764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n para general electric">
            <a:extLst>
              <a:ext uri="{FF2B5EF4-FFF2-40B4-BE49-F238E27FC236}">
                <a16:creationId xmlns:a16="http://schemas.microsoft.com/office/drawing/2014/main" xmlns="" id="{2E012395-4BAB-479C-8AA9-4A10DB83F59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8846" y1="34351" x2="40000" y2="30916"/>
                        <a14:foregroundMark x1="62308" y1="34733" x2="64231" y2="30153"/>
                        <a14:foregroundMark x1="33462" y1="64504" x2="39231" y2="58015"/>
                        <a14:foregroundMark x1="93077" y1="58015" x2="93077" y2="58015"/>
                      </a14:backgroundRemoval>
                    </a14:imgEffect>
                  </a14:imgLayer>
                </a14:imgProps>
              </a:ext>
              <a:ext uri="{28A0092B-C50C-407E-A947-70E740481C1C}">
                <a14:useLocalDpi xmlns:a14="http://schemas.microsoft.com/office/drawing/2010/main" val="0"/>
              </a:ext>
            </a:extLst>
          </a:blip>
          <a:srcRect/>
          <a:stretch>
            <a:fillRect/>
          </a:stretch>
        </p:blipFill>
        <p:spPr bwMode="auto">
          <a:xfrm>
            <a:off x="4867560" y="1885953"/>
            <a:ext cx="1398225" cy="140898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sultado de imagen para total quality control">
            <a:extLst>
              <a:ext uri="{FF2B5EF4-FFF2-40B4-BE49-F238E27FC236}">
                <a16:creationId xmlns:a16="http://schemas.microsoft.com/office/drawing/2014/main" xmlns="" id="{03B3AEE4-7A95-4DD6-88CF-BB6C771B0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8551" y="4291257"/>
            <a:ext cx="1750581" cy="208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210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31442" y="314565"/>
            <a:ext cx="1815921" cy="677108"/>
          </a:xfrm>
          <a:prstGeom prst="rect">
            <a:avLst/>
          </a:prstGeom>
          <a:noFill/>
        </p:spPr>
        <p:txBody>
          <a:bodyPr wrap="square" rtlCol="0">
            <a:spAutoFit/>
          </a:bodyPr>
          <a:lstStyle/>
          <a:p>
            <a:pPr algn="ctr"/>
            <a:r>
              <a:rPr lang="es-MX" sz="2000" b="1" dirty="0" err="1"/>
              <a:t>Shigeo</a:t>
            </a:r>
            <a:r>
              <a:rPr lang="es-MX" sz="2000" b="1" dirty="0"/>
              <a:t> </a:t>
            </a:r>
            <a:r>
              <a:rPr lang="es-MX" sz="2000" b="1" dirty="0" err="1"/>
              <a:t>shingo</a:t>
            </a:r>
            <a:r>
              <a:rPr lang="es-MX" dirty="0"/>
              <a:t> </a:t>
            </a:r>
          </a:p>
          <a:p>
            <a:pPr algn="ctr"/>
            <a:endParaRPr lang="es-MX" dirty="0"/>
          </a:p>
        </p:txBody>
      </p:sp>
      <p:sp>
        <p:nvSpPr>
          <p:cNvPr id="4" name="3 CuadroTexto"/>
          <p:cNvSpPr txBox="1"/>
          <p:nvPr/>
        </p:nvSpPr>
        <p:spPr>
          <a:xfrm>
            <a:off x="2656323" y="2636507"/>
            <a:ext cx="1481070" cy="400110"/>
          </a:xfrm>
          <a:prstGeom prst="rect">
            <a:avLst/>
          </a:prstGeom>
          <a:noFill/>
        </p:spPr>
        <p:txBody>
          <a:bodyPr wrap="square" rtlCol="0">
            <a:spAutoFit/>
          </a:bodyPr>
          <a:lstStyle/>
          <a:p>
            <a:pPr algn="ctr"/>
            <a:r>
              <a:rPr lang="es-MX" sz="2000" b="1" dirty="0"/>
              <a:t>1961 </a:t>
            </a:r>
          </a:p>
        </p:txBody>
      </p:sp>
      <p:cxnSp>
        <p:nvCxnSpPr>
          <p:cNvPr id="6" name="Conector recto de flecha 16"/>
          <p:cNvCxnSpPr>
            <a:cxnSpLocks/>
          </p:cNvCxnSpPr>
          <p:nvPr/>
        </p:nvCxnSpPr>
        <p:spPr>
          <a:xfrm>
            <a:off x="4137393" y="2190863"/>
            <a:ext cx="0" cy="807174"/>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2881799" y="353799"/>
            <a:ext cx="4338618" cy="1754326"/>
          </a:xfrm>
          <a:prstGeom prst="rect">
            <a:avLst/>
          </a:prstGeom>
          <a:noFill/>
        </p:spPr>
        <p:txBody>
          <a:bodyPr wrap="square" rtlCol="0">
            <a:spAutoFit/>
          </a:bodyPr>
          <a:lstStyle/>
          <a:p>
            <a:pPr algn="just"/>
            <a:r>
              <a:rPr lang="es-MX" dirty="0"/>
              <a:t>Comenzó a introducir instrumentos mecánicos sencillos en los procesos de ensamble, con el objetivo de prevenir que las partes sean ensamblables erróneamente, entre otras deban señalarse de alerta cuando un operario olivada las partes.</a:t>
            </a:r>
          </a:p>
        </p:txBody>
      </p:sp>
      <p:sp>
        <p:nvSpPr>
          <p:cNvPr id="8" name="7 CuadroTexto"/>
          <p:cNvSpPr txBox="1"/>
          <p:nvPr/>
        </p:nvSpPr>
        <p:spPr>
          <a:xfrm>
            <a:off x="9916732" y="3358298"/>
            <a:ext cx="978795" cy="400110"/>
          </a:xfrm>
          <a:prstGeom prst="rect">
            <a:avLst/>
          </a:prstGeom>
          <a:noFill/>
        </p:spPr>
        <p:txBody>
          <a:bodyPr wrap="square" rtlCol="0">
            <a:spAutoFit/>
          </a:bodyPr>
          <a:lstStyle/>
          <a:p>
            <a:r>
              <a:rPr lang="es-MX" sz="2000" b="1" dirty="0"/>
              <a:t>1970</a:t>
            </a:r>
            <a:r>
              <a:rPr lang="es-MX" dirty="0"/>
              <a:t> </a:t>
            </a:r>
          </a:p>
        </p:txBody>
      </p:sp>
      <p:cxnSp>
        <p:nvCxnSpPr>
          <p:cNvPr id="9" name="Conector recto de flecha 16"/>
          <p:cNvCxnSpPr>
            <a:cxnSpLocks/>
          </p:cNvCxnSpPr>
          <p:nvPr/>
        </p:nvCxnSpPr>
        <p:spPr>
          <a:xfrm flipV="1">
            <a:off x="10243828" y="3831601"/>
            <a:ext cx="0" cy="62289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8706117" y="4326086"/>
            <a:ext cx="2771649" cy="1477328"/>
          </a:xfrm>
          <a:prstGeom prst="rect">
            <a:avLst/>
          </a:prstGeom>
          <a:noFill/>
        </p:spPr>
        <p:txBody>
          <a:bodyPr wrap="square" rtlCol="0">
            <a:spAutoFit/>
          </a:bodyPr>
          <a:lstStyle/>
          <a:p>
            <a:pPr algn="just"/>
            <a:r>
              <a:rPr lang="es-MX" dirty="0"/>
              <a:t>Se le reconoce con la medalla </a:t>
            </a:r>
            <a:r>
              <a:rPr lang="es-MX" dirty="0" err="1"/>
              <a:t>Yellow</a:t>
            </a:r>
            <a:r>
              <a:rPr lang="es-MX" dirty="0"/>
              <a:t> </a:t>
            </a:r>
            <a:r>
              <a:rPr lang="es-MX" dirty="0" err="1"/>
              <a:t>Ribbon</a:t>
            </a:r>
            <a:r>
              <a:rPr lang="es-MX" dirty="0"/>
              <a:t> por sus contribuciones del flujo de operaciones en la industria de construcción.</a:t>
            </a:r>
          </a:p>
        </p:txBody>
      </p:sp>
      <p:cxnSp>
        <p:nvCxnSpPr>
          <p:cNvPr id="12" name="Conector recto de flecha 11">
            <a:extLst>
              <a:ext uri="{FF2B5EF4-FFF2-40B4-BE49-F238E27FC236}">
                <a16:creationId xmlns:a16="http://schemas.microsoft.com/office/drawing/2014/main" xmlns="" id="{4EE394E0-2B5F-4596-9726-0A0B1C425AF2}"/>
              </a:ext>
            </a:extLst>
          </p:cNvPr>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Resultado de imagen para Shigeo shingo">
            <a:extLst>
              <a:ext uri="{FF2B5EF4-FFF2-40B4-BE49-F238E27FC236}">
                <a16:creationId xmlns:a16="http://schemas.microsoft.com/office/drawing/2014/main" xmlns="" id="{16D2A94B-327E-4642-873C-64C9B0D8F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138" y="803639"/>
            <a:ext cx="1787077" cy="23827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medalla yellow ribbon">
            <a:extLst>
              <a:ext uri="{FF2B5EF4-FFF2-40B4-BE49-F238E27FC236}">
                <a16:creationId xmlns:a16="http://schemas.microsoft.com/office/drawing/2014/main" xmlns="" id="{0E9B6A78-8D44-4AE7-8477-E2F92DD35C1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0000" l="10000" r="90000"/>
                    </a14:imgEffect>
                  </a14:imgLayer>
                </a14:imgProps>
              </a:ext>
              <a:ext uri="{28A0092B-C50C-407E-A947-70E740481C1C}">
                <a14:useLocalDpi xmlns:a14="http://schemas.microsoft.com/office/drawing/2010/main" val="0"/>
              </a:ext>
            </a:extLst>
          </a:blip>
          <a:srcRect/>
          <a:stretch>
            <a:fillRect/>
          </a:stretch>
        </p:blipFill>
        <p:spPr bwMode="auto">
          <a:xfrm>
            <a:off x="6497845" y="4074387"/>
            <a:ext cx="2006025" cy="20060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para ensamble">
            <a:extLst>
              <a:ext uri="{FF2B5EF4-FFF2-40B4-BE49-F238E27FC236}">
                <a16:creationId xmlns:a16="http://schemas.microsoft.com/office/drawing/2014/main" xmlns="" id="{60CF0D66-19A5-4DA8-9FC4-6FEF3232025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5273" y="880784"/>
            <a:ext cx="2348555" cy="1565703"/>
          </a:xfrm>
          <a:prstGeom prst="rect">
            <a:avLst/>
          </a:prstGeom>
          <a:noFill/>
          <a:extLst>
            <a:ext uri="{909E8E84-426E-40DD-AFC4-6F175D3DCCD1}">
              <a14:hiddenFill xmlns:a14="http://schemas.microsoft.com/office/drawing/2010/main">
                <a:solidFill>
                  <a:srgbClr val="FFFFFF"/>
                </a:solidFill>
              </a14:hiddenFill>
            </a:ext>
          </a:extLst>
        </p:spPr>
      </p:pic>
      <p:sp>
        <p:nvSpPr>
          <p:cNvPr id="18" name="9 CuadroTexto">
            <a:extLst>
              <a:ext uri="{FF2B5EF4-FFF2-40B4-BE49-F238E27FC236}">
                <a16:creationId xmlns:a16="http://schemas.microsoft.com/office/drawing/2014/main" xmlns="" id="{59669794-D044-47AD-B943-A48473E1FDDA}"/>
              </a:ext>
            </a:extLst>
          </p:cNvPr>
          <p:cNvSpPr txBox="1"/>
          <p:nvPr/>
        </p:nvSpPr>
        <p:spPr>
          <a:xfrm>
            <a:off x="1270498" y="4431068"/>
            <a:ext cx="2866895" cy="646331"/>
          </a:xfrm>
          <a:prstGeom prst="rect">
            <a:avLst/>
          </a:prstGeom>
          <a:noFill/>
        </p:spPr>
        <p:txBody>
          <a:bodyPr wrap="square" rtlCol="0">
            <a:spAutoFit/>
          </a:bodyPr>
          <a:lstStyle/>
          <a:p>
            <a:pPr algn="just"/>
            <a:r>
              <a:rPr lang="es-MX" dirty="0"/>
              <a:t>Estudió y aplico el Control estadístico de la Calidad</a:t>
            </a:r>
          </a:p>
        </p:txBody>
      </p:sp>
    </p:spTree>
    <p:extLst>
      <p:ext uri="{BB962C8B-B14F-4D97-AF65-F5344CB8AC3E}">
        <p14:creationId xmlns:p14="http://schemas.microsoft.com/office/powerpoint/2010/main" val="3603727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639089" y="3963612"/>
            <a:ext cx="2379988" cy="400110"/>
          </a:xfrm>
          <a:prstGeom prst="rect">
            <a:avLst/>
          </a:prstGeom>
          <a:noFill/>
        </p:spPr>
        <p:txBody>
          <a:bodyPr wrap="square" rtlCol="0">
            <a:spAutoFit/>
          </a:bodyPr>
          <a:lstStyle/>
          <a:p>
            <a:pPr algn="ctr"/>
            <a:r>
              <a:rPr lang="es-MX" sz="2000" b="1" dirty="0" smtClean="0"/>
              <a:t>JUST IN TIME</a:t>
            </a:r>
            <a:endParaRPr lang="es-MX" dirty="0"/>
          </a:p>
        </p:txBody>
      </p:sp>
      <p:sp>
        <p:nvSpPr>
          <p:cNvPr id="4" name="3 CuadroTexto"/>
          <p:cNvSpPr txBox="1"/>
          <p:nvPr/>
        </p:nvSpPr>
        <p:spPr>
          <a:xfrm>
            <a:off x="5397227" y="2458372"/>
            <a:ext cx="1481070" cy="400110"/>
          </a:xfrm>
          <a:prstGeom prst="rect">
            <a:avLst/>
          </a:prstGeom>
          <a:noFill/>
        </p:spPr>
        <p:txBody>
          <a:bodyPr wrap="square" rtlCol="0">
            <a:spAutoFit/>
          </a:bodyPr>
          <a:lstStyle/>
          <a:p>
            <a:pPr algn="ctr"/>
            <a:r>
              <a:rPr lang="es-MX" sz="2000" b="1" dirty="0" smtClean="0"/>
              <a:t>1988 </a:t>
            </a:r>
            <a:endParaRPr lang="es-MX" sz="2000" b="1" dirty="0"/>
          </a:p>
        </p:txBody>
      </p:sp>
      <p:cxnSp>
        <p:nvCxnSpPr>
          <p:cNvPr id="6" name="Conector recto de flecha 16"/>
          <p:cNvCxnSpPr>
            <a:cxnSpLocks/>
          </p:cNvCxnSpPr>
          <p:nvPr/>
        </p:nvCxnSpPr>
        <p:spPr>
          <a:xfrm>
            <a:off x="6917169" y="2362868"/>
            <a:ext cx="0" cy="807174"/>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2829083" y="-49457"/>
            <a:ext cx="4338618" cy="2308324"/>
          </a:xfrm>
          <a:prstGeom prst="rect">
            <a:avLst/>
          </a:prstGeom>
          <a:noFill/>
        </p:spPr>
        <p:txBody>
          <a:bodyPr wrap="square" rtlCol="0">
            <a:spAutoFit/>
          </a:bodyPr>
          <a:lstStyle/>
          <a:p>
            <a:pPr algn="just"/>
            <a:r>
              <a:rPr lang="es-MX" dirty="0"/>
              <a:t>I</a:t>
            </a:r>
            <a:r>
              <a:rPr lang="es-MX" dirty="0" smtClean="0"/>
              <a:t>niciado </a:t>
            </a:r>
            <a:r>
              <a:rPr lang="es-MX" dirty="0"/>
              <a:t>en Motorola en </a:t>
            </a:r>
            <a:r>
              <a:rPr lang="es-MX" dirty="0" smtClean="0"/>
              <a:t>por </a:t>
            </a:r>
            <a:r>
              <a:rPr lang="es-MX" dirty="0"/>
              <a:t>el ingeniero </a:t>
            </a:r>
            <a:r>
              <a:rPr lang="es-MX"/>
              <a:t>Bill </a:t>
            </a:r>
            <a:r>
              <a:rPr lang="es-MX" smtClean="0"/>
              <a:t>Smith;es </a:t>
            </a:r>
            <a:r>
              <a:rPr lang="es-MX" dirty="0"/>
              <a:t>una metodología de mejora de procesos, centrada en la reducción de la variabilidad de los mismos, reforzando y optimizando cada parte de proceso consiguiendo reducir o eliminar los defectos o fallos en la entrega de un producto o servicio al cliente.</a:t>
            </a:r>
            <a:endParaRPr lang="es-MX" dirty="0"/>
          </a:p>
        </p:txBody>
      </p:sp>
      <p:sp>
        <p:nvSpPr>
          <p:cNvPr id="8" name="7 CuadroTexto"/>
          <p:cNvSpPr txBox="1"/>
          <p:nvPr/>
        </p:nvSpPr>
        <p:spPr>
          <a:xfrm>
            <a:off x="3979466" y="3540770"/>
            <a:ext cx="978795" cy="400110"/>
          </a:xfrm>
          <a:prstGeom prst="rect">
            <a:avLst/>
          </a:prstGeom>
          <a:noFill/>
        </p:spPr>
        <p:txBody>
          <a:bodyPr wrap="square" rtlCol="0">
            <a:spAutoFit/>
          </a:bodyPr>
          <a:lstStyle/>
          <a:p>
            <a:r>
              <a:rPr lang="es-MX" sz="2000" b="1" smtClean="0"/>
              <a:t>80´s</a:t>
            </a:r>
            <a:r>
              <a:rPr lang="es-MX" smtClean="0"/>
              <a:t> </a:t>
            </a:r>
            <a:endParaRPr lang="es-MX" dirty="0"/>
          </a:p>
        </p:txBody>
      </p:sp>
      <p:cxnSp>
        <p:nvCxnSpPr>
          <p:cNvPr id="9" name="Conector recto de flecha 16"/>
          <p:cNvCxnSpPr>
            <a:cxnSpLocks/>
          </p:cNvCxnSpPr>
          <p:nvPr/>
        </p:nvCxnSpPr>
        <p:spPr>
          <a:xfrm flipV="1">
            <a:off x="3840732" y="3540770"/>
            <a:ext cx="0" cy="62289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xmlns="" id="{4EE394E0-2B5F-4596-9726-0A0B1C425AF2}"/>
              </a:ext>
            </a:extLst>
          </p:cNvPr>
          <p:cNvCxnSpPr/>
          <p:nvPr/>
        </p:nvCxnSpPr>
        <p:spPr>
          <a:xfrm flipV="1">
            <a:off x="296091" y="3305779"/>
            <a:ext cx="11599817" cy="78377"/>
          </a:xfrm>
          <a:prstGeom prst="straightConnector1">
            <a:avLst/>
          </a:prstGeom>
          <a:ln w="152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9 CuadroTexto">
            <a:extLst>
              <a:ext uri="{FF2B5EF4-FFF2-40B4-BE49-F238E27FC236}">
                <a16:creationId xmlns:a16="http://schemas.microsoft.com/office/drawing/2014/main" xmlns="" id="{59669794-D044-47AD-B943-A48473E1FDDA}"/>
              </a:ext>
            </a:extLst>
          </p:cNvPr>
          <p:cNvSpPr txBox="1"/>
          <p:nvPr/>
        </p:nvSpPr>
        <p:spPr>
          <a:xfrm>
            <a:off x="1810512" y="4266393"/>
            <a:ext cx="3872465" cy="1754326"/>
          </a:xfrm>
          <a:prstGeom prst="rect">
            <a:avLst/>
          </a:prstGeom>
          <a:noFill/>
        </p:spPr>
        <p:txBody>
          <a:bodyPr wrap="square" rtlCol="0">
            <a:spAutoFit/>
          </a:bodyPr>
          <a:lstStyle/>
          <a:p>
            <a:pPr algn="just"/>
            <a:r>
              <a:rPr lang="es-MX"/>
              <a:t>Método japonés creado por </a:t>
            </a:r>
            <a:r>
              <a:rPr lang="es-MX"/>
              <a:t>Taiichi </a:t>
            </a:r>
            <a:r>
              <a:rPr lang="es-MX" smtClean="0"/>
              <a:t>Ohno utilizado en la automotriz TOYOTA que permite </a:t>
            </a:r>
            <a:r>
              <a:rPr lang="es-MX"/>
              <a:t>reducir costos, especialmente de inventario de materia prima, partes para el ensamblaje, y de los productos finales.</a:t>
            </a:r>
            <a:endParaRPr lang="es-MX" dirty="0"/>
          </a:p>
        </p:txBody>
      </p:sp>
      <p:pic>
        <p:nvPicPr>
          <p:cNvPr id="1026" name="Picture 2" descr="ix Sigma 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908" y="777009"/>
            <a:ext cx="1894684" cy="1894684"/>
          </a:xfrm>
          <a:prstGeom prst="rect">
            <a:avLst/>
          </a:prstGeom>
          <a:noFill/>
          <a:extLst>
            <a:ext uri="{909E8E84-426E-40DD-AFC4-6F175D3DCCD1}">
              <a14:hiddenFill xmlns:a14="http://schemas.microsoft.com/office/drawing/2010/main">
                <a:solidFill>
                  <a:srgbClr val="FFFFFF"/>
                </a:solidFill>
              </a14:hiddenFill>
            </a:ext>
          </a:extLst>
        </p:spPr>
      </p:pic>
      <p:sp>
        <p:nvSpPr>
          <p:cNvPr id="15" name="3 CuadroTexto"/>
          <p:cNvSpPr txBox="1"/>
          <p:nvPr/>
        </p:nvSpPr>
        <p:spPr>
          <a:xfrm>
            <a:off x="7216884" y="2658427"/>
            <a:ext cx="2573971" cy="400110"/>
          </a:xfrm>
          <a:prstGeom prst="rect">
            <a:avLst/>
          </a:prstGeom>
          <a:noFill/>
        </p:spPr>
        <p:txBody>
          <a:bodyPr wrap="square" rtlCol="0">
            <a:spAutoFit/>
          </a:bodyPr>
          <a:lstStyle/>
          <a:p>
            <a:pPr algn="ctr"/>
            <a:r>
              <a:rPr lang="es-MX" sz="2000" b="1" dirty="0" smtClean="0"/>
              <a:t>BILL SMITH </a:t>
            </a:r>
            <a:endParaRPr lang="es-MX" sz="2000" b="1" dirty="0"/>
          </a:p>
        </p:txBody>
      </p:sp>
      <p:pic>
        <p:nvPicPr>
          <p:cNvPr id="2" name="Picture 4" descr="SixSigmaâs Inaugural Hall of Fame Inductee: Bill Smi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15" y="99943"/>
            <a:ext cx="1800225" cy="2571750"/>
          </a:xfrm>
          <a:prstGeom prst="rect">
            <a:avLst/>
          </a:prstGeom>
          <a:noFill/>
          <a:extLst>
            <a:ext uri="{909E8E84-426E-40DD-AFC4-6F175D3DCCD1}">
              <a14:hiddenFill xmlns:a14="http://schemas.microsoft.com/office/drawing/2010/main">
                <a:solidFill>
                  <a:srgbClr val="FFFFFF"/>
                </a:solidFill>
              </a14:hiddenFill>
            </a:ext>
          </a:extLst>
        </p:spPr>
      </p:pic>
      <p:sp>
        <p:nvSpPr>
          <p:cNvPr id="17" name="2 CuadroTexto"/>
          <p:cNvSpPr txBox="1"/>
          <p:nvPr/>
        </p:nvSpPr>
        <p:spPr>
          <a:xfrm>
            <a:off x="583842" y="466965"/>
            <a:ext cx="1815921" cy="400110"/>
          </a:xfrm>
          <a:prstGeom prst="rect">
            <a:avLst/>
          </a:prstGeom>
          <a:noFill/>
        </p:spPr>
        <p:txBody>
          <a:bodyPr wrap="square" rtlCol="0">
            <a:spAutoFit/>
          </a:bodyPr>
          <a:lstStyle/>
          <a:p>
            <a:pPr algn="ctr"/>
            <a:r>
              <a:rPr lang="es-MX" sz="2000" b="1" dirty="0" smtClean="0"/>
              <a:t>6 Sigma</a:t>
            </a:r>
            <a:endParaRPr lang="es-MX" dirty="0"/>
          </a:p>
        </p:txBody>
      </p:sp>
      <p:pic>
        <p:nvPicPr>
          <p:cNvPr id="5" name="Picture 6" descr="oyota Logo, Toyota Symbol, Meaning, History and Evolu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7762" y="3852218"/>
            <a:ext cx="2166010" cy="12183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iichi Ohno Quotes - Do Not Fear Fail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9465" y="3606006"/>
            <a:ext cx="1454550" cy="1906805"/>
          </a:xfrm>
          <a:prstGeom prst="rect">
            <a:avLst/>
          </a:prstGeom>
          <a:noFill/>
          <a:extLst>
            <a:ext uri="{909E8E84-426E-40DD-AFC4-6F175D3DCCD1}">
              <a14:hiddenFill xmlns:a14="http://schemas.microsoft.com/office/drawing/2010/main">
                <a:solidFill>
                  <a:srgbClr val="FFFFFF"/>
                </a:solidFill>
              </a14:hiddenFill>
            </a:ext>
          </a:extLst>
        </p:spPr>
      </p:pic>
      <p:sp>
        <p:nvSpPr>
          <p:cNvPr id="20" name="3 CuadroTexto"/>
          <p:cNvSpPr txBox="1"/>
          <p:nvPr/>
        </p:nvSpPr>
        <p:spPr>
          <a:xfrm>
            <a:off x="8069754" y="5534606"/>
            <a:ext cx="2573971" cy="400110"/>
          </a:xfrm>
          <a:prstGeom prst="rect">
            <a:avLst/>
          </a:prstGeom>
          <a:noFill/>
        </p:spPr>
        <p:txBody>
          <a:bodyPr wrap="square" rtlCol="0">
            <a:spAutoFit/>
          </a:bodyPr>
          <a:lstStyle/>
          <a:p>
            <a:pPr algn="ctr"/>
            <a:r>
              <a:rPr lang="es-MX" sz="2000" b="1" dirty="0" smtClean="0"/>
              <a:t>TAICHI OHNO</a:t>
            </a:r>
            <a:endParaRPr lang="es-MX" sz="2000" b="1" dirty="0"/>
          </a:p>
        </p:txBody>
      </p:sp>
    </p:spTree>
    <p:extLst>
      <p:ext uri="{BB962C8B-B14F-4D97-AF65-F5344CB8AC3E}">
        <p14:creationId xmlns:p14="http://schemas.microsoft.com/office/powerpoint/2010/main" val="710013121"/>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TM10001114[[fn=Galería]]</Template>
  <TotalTime>238</TotalTime>
  <Words>622</Words>
  <Application>Microsoft Macintosh PowerPoint</Application>
  <PresentationFormat>Panorámica</PresentationFormat>
  <Paragraphs>65</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 Black</vt:lpstr>
      <vt:lpstr>Calibri</vt:lpstr>
      <vt:lpstr>Gill Sans MT</vt:lpstr>
      <vt:lpstr>Arial</vt:lpstr>
      <vt:lpstr>Galería</vt:lpstr>
      <vt:lpstr>Gurús de la calidad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Guillermo Miguel Navarro Lòpez</cp:lastModifiedBy>
  <cp:revision>30</cp:revision>
  <dcterms:created xsi:type="dcterms:W3CDTF">2019-08-28T21:32:46Z</dcterms:created>
  <dcterms:modified xsi:type="dcterms:W3CDTF">2019-09-02T11:00:13Z</dcterms:modified>
</cp:coreProperties>
</file>